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0"/>
  </p:notesMasterIdLst>
  <p:handoutMasterIdLst>
    <p:handoutMasterId r:id="rId41"/>
  </p:handoutMasterIdLst>
  <p:sldIdLst>
    <p:sldId id="256" r:id="rId2"/>
    <p:sldId id="546" r:id="rId3"/>
    <p:sldId id="547" r:id="rId4"/>
    <p:sldId id="320" r:id="rId5"/>
    <p:sldId id="291" r:id="rId6"/>
    <p:sldId id="533" r:id="rId7"/>
    <p:sldId id="534" r:id="rId8"/>
    <p:sldId id="543" r:id="rId9"/>
    <p:sldId id="300" r:id="rId10"/>
    <p:sldId id="301" r:id="rId11"/>
    <p:sldId id="302" r:id="rId12"/>
    <p:sldId id="303" r:id="rId13"/>
    <p:sldId id="304" r:id="rId14"/>
    <p:sldId id="305" r:id="rId15"/>
    <p:sldId id="306" r:id="rId16"/>
    <p:sldId id="528" r:id="rId17"/>
    <p:sldId id="532" r:id="rId18"/>
    <p:sldId id="535" r:id="rId19"/>
    <p:sldId id="307" r:id="rId20"/>
    <p:sldId id="545" r:id="rId21"/>
    <p:sldId id="310" r:id="rId22"/>
    <p:sldId id="311" r:id="rId23"/>
    <p:sldId id="536" r:id="rId24"/>
    <p:sldId id="537" r:id="rId25"/>
    <p:sldId id="538" r:id="rId26"/>
    <p:sldId id="539" r:id="rId27"/>
    <p:sldId id="540" r:id="rId28"/>
    <p:sldId id="312" r:id="rId29"/>
    <p:sldId id="313" r:id="rId30"/>
    <p:sldId id="314" r:id="rId31"/>
    <p:sldId id="315" r:id="rId32"/>
    <p:sldId id="316" r:id="rId33"/>
    <p:sldId id="317" r:id="rId34"/>
    <p:sldId id="318" r:id="rId35"/>
    <p:sldId id="319" r:id="rId36"/>
    <p:sldId id="541" r:id="rId37"/>
    <p:sldId id="542" r:id="rId38"/>
    <p:sldId id="323" r:id="rId39"/>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75" autoAdjust="0"/>
    <p:restoredTop sz="92465" autoAdjust="0"/>
  </p:normalViewPr>
  <p:slideViewPr>
    <p:cSldViewPr>
      <p:cViewPr varScale="1">
        <p:scale>
          <a:sx n="114" d="100"/>
          <a:sy n="114" d="100"/>
        </p:scale>
        <p:origin x="504" y="168"/>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38</a:t>
            </a:fld>
            <a:endParaRPr lang="en-US"/>
          </a:p>
        </p:txBody>
      </p:sp>
    </p:spTree>
    <p:extLst>
      <p:ext uri="{BB962C8B-B14F-4D97-AF65-F5344CB8AC3E}">
        <p14:creationId xmlns:p14="http://schemas.microsoft.com/office/powerpoint/2010/main" val="48327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18:  Scale Economies and Imperfect Competition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2.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8.png"/><Relationship Id="rId3" Type="http://schemas.openxmlformats.org/officeDocument/2006/relationships/image" Target="../media/image10.png"/><Relationship Id="rId7" Type="http://schemas.openxmlformats.org/officeDocument/2006/relationships/image" Target="../media/image16.png"/><Relationship Id="rId12"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7.png"/><Relationship Id="rId5" Type="http://schemas.openxmlformats.org/officeDocument/2006/relationships/image" Target="../media/image14.png"/><Relationship Id="rId1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13.png"/><Relationship Id="rId9" Type="http://schemas.openxmlformats.org/officeDocument/2006/relationships/image" Target="../media/image5.png"/><Relationship Id="rId14"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18</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Scale Economies </a:t>
            </a:r>
            <a:br>
              <a:rPr lang="en-US" sz="3600" b="1" dirty="0"/>
            </a:br>
            <a:r>
              <a:rPr lang="en-US" sz="3600" b="1" dirty="0"/>
              <a:t>and Imperfect Competition</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2021</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1143000"/>
          </a:xfrm>
          <a:ln>
            <a:solidFill>
              <a:schemeClr val="tx1"/>
            </a:solidFill>
          </a:ln>
        </p:spPr>
        <p:txBody>
          <a:bodyPr/>
          <a:lstStyle/>
          <a:p>
            <a:r>
              <a:rPr lang="en-US" sz="2200" dirty="0"/>
              <a:t>Contrary to usual markets, a rightward shift in demand causes price to fall</a:t>
            </a:r>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997325" y="4264025"/>
            <a:ext cx="0" cy="914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38100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p>
        </p:txBody>
      </p:sp>
      <p:sp>
        <p:nvSpPr>
          <p:cNvPr id="75" name="TextBox 74"/>
          <p:cNvSpPr txBox="1"/>
          <p:nvPr/>
        </p:nvSpPr>
        <p:spPr>
          <a:xfrm>
            <a:off x="1066800" y="41148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76" name="Straight Connector 75"/>
          <p:cNvCxnSpPr/>
          <p:nvPr/>
        </p:nvCxnSpPr>
        <p:spPr>
          <a:xfrm flipH="1">
            <a:off x="1447800" y="4267200"/>
            <a:ext cx="2549525"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a:off x="3429000" y="5105400"/>
            <a:ext cx="56515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flipV="1">
            <a:off x="2400300" y="2139950"/>
            <a:ext cx="2057400" cy="2743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33" name="TextBox 32"/>
          <p:cNvSpPr txBox="1"/>
          <p:nvPr/>
        </p:nvSpPr>
        <p:spPr>
          <a:xfrm>
            <a:off x="4343400" y="4495800"/>
            <a:ext cx="457200" cy="369332"/>
          </a:xfrm>
          <a:prstGeom prst="rect">
            <a:avLst/>
          </a:prstGeom>
          <a:noFill/>
        </p:spPr>
        <p:txBody>
          <a:bodyPr wrap="square" rtlCol="0">
            <a:spAutoFit/>
          </a:bodyPr>
          <a:lstStyle/>
          <a:p>
            <a:r>
              <a:rPr lang="en-US" dirty="0">
                <a:solidFill>
                  <a:srgbClr val="FF0000"/>
                </a:solidFill>
              </a:rPr>
              <a:t>D’</a:t>
            </a:r>
            <a:endParaRPr lang="en-US" baseline="30000" dirty="0">
              <a:solidFill>
                <a:srgbClr val="FF0000"/>
              </a:solidFill>
            </a:endParaRPr>
          </a:p>
        </p:txBody>
      </p:sp>
      <p:sp>
        <p:nvSpPr>
          <p:cNvPr id="34" name="TextBox 33"/>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cxnSp>
        <p:nvCxnSpPr>
          <p:cNvPr id="35" name="Straight Arrow Connector 34"/>
          <p:cNvCxnSpPr/>
          <p:nvPr/>
        </p:nvCxnSpPr>
        <p:spPr>
          <a:xfrm>
            <a:off x="1600200" y="4038600"/>
            <a:ext cx="0" cy="2286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070439F2-C5AC-2941-BC1E-AA97C20162D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6C6E0D4-E534-C54D-8E08-6C587A5E6A89}"/>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379298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7"/>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Two-Country Autarky and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799"/>
            <a:ext cx="4114800" cy="3666067"/>
          </a:xfrm>
          <a:ln>
            <a:solidFill>
              <a:schemeClr val="tx1"/>
            </a:solidFill>
          </a:ln>
        </p:spPr>
        <p:txBody>
          <a:bodyPr/>
          <a:lstStyle/>
          <a:p>
            <a:r>
              <a:rPr lang="en-US" sz="2000" dirty="0"/>
              <a:t>Suppose US has higher cost than China</a:t>
            </a:r>
          </a:p>
          <a:p>
            <a:r>
              <a:rPr lang="en-US" sz="2000" dirty="0"/>
              <a:t>Without trade</a:t>
            </a:r>
          </a:p>
          <a:p>
            <a:pPr lvl="1"/>
            <a:r>
              <a:rPr lang="en-US" sz="1600" dirty="0"/>
              <a:t>US has P</a:t>
            </a:r>
            <a:r>
              <a:rPr lang="en-US" sz="1600" baseline="-25000" dirty="0"/>
              <a:t>0</a:t>
            </a:r>
            <a:r>
              <a:rPr lang="en-US" sz="1600" baseline="30000" dirty="0"/>
              <a:t>U</a:t>
            </a:r>
            <a:r>
              <a:rPr lang="en-US" sz="1600" dirty="0"/>
              <a:t>=AC</a:t>
            </a:r>
            <a:r>
              <a:rPr lang="en-US" sz="1600" baseline="30000" dirty="0"/>
              <a:t>U</a:t>
            </a:r>
          </a:p>
          <a:p>
            <a:pPr lvl="1"/>
            <a:r>
              <a:rPr lang="en-US" sz="1600" dirty="0"/>
              <a:t>China has P</a:t>
            </a:r>
            <a:r>
              <a:rPr lang="en-US" sz="1600" baseline="-25000" dirty="0"/>
              <a:t>0</a:t>
            </a:r>
            <a:r>
              <a:rPr lang="en-US" sz="1600" baseline="30000" dirty="0"/>
              <a:t>C</a:t>
            </a:r>
            <a:r>
              <a:rPr lang="en-US" sz="1600" dirty="0"/>
              <a:t>=AC</a:t>
            </a:r>
            <a:r>
              <a:rPr lang="en-US" sz="1600" baseline="30000" dirty="0"/>
              <a:t>C</a:t>
            </a:r>
          </a:p>
          <a:p>
            <a:r>
              <a:rPr lang="en-US" sz="2000" dirty="0"/>
              <a:t>With trade, China underprices US and takes the whole world market</a:t>
            </a:r>
          </a:p>
          <a:p>
            <a:r>
              <a:rPr lang="en-US" sz="2000" dirty="0"/>
              <a:t>Price falls in both countries and demanders gain in both, the US by more</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752600" y="2057400"/>
            <a:ext cx="1219200" cy="28956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352800"/>
            <a:ext cx="838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286000" y="3352800"/>
            <a:ext cx="0" cy="18288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a:p>
            <a:endParaRPr lang="en-US" baseline="-25000" dirty="0">
              <a:solidFill>
                <a:srgbClr val="008000"/>
              </a:solidFill>
            </a:endParaRPr>
          </a:p>
        </p:txBody>
      </p:sp>
      <p:sp>
        <p:nvSpPr>
          <p:cNvPr id="51" name="TextBox 50"/>
          <p:cNvSpPr txBox="1"/>
          <p:nvPr/>
        </p:nvSpPr>
        <p:spPr>
          <a:xfrm>
            <a:off x="9906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28956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600200" y="3600451"/>
            <a:ext cx="2844800" cy="1066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2133600" y="3962400"/>
            <a:ext cx="0" cy="1219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896535" y="2032000"/>
            <a:ext cx="2065865" cy="2980267"/>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1447800" y="4495800"/>
            <a:ext cx="2133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81400" y="4495800"/>
            <a:ext cx="0" cy="6858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556000" y="44513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43200" y="44545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63775" y="44481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254250" y="33147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752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a:p>
            <a:endParaRPr lang="en-US" baseline="-25000" dirty="0">
              <a:solidFill>
                <a:srgbClr val="008000"/>
              </a:solidFill>
            </a:endParaRPr>
          </a:p>
        </p:txBody>
      </p:sp>
      <p:sp>
        <p:nvSpPr>
          <p:cNvPr id="57" name="TextBox 56"/>
          <p:cNvSpPr txBox="1"/>
          <p:nvPr/>
        </p:nvSpPr>
        <p:spPr>
          <a:xfrm>
            <a:off x="3276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a:p>
            <a:endParaRPr lang="en-US" baseline="-25000" dirty="0">
              <a:solidFill>
                <a:srgbClr val="008000"/>
              </a:solidFill>
            </a:endParaRPr>
          </a:p>
        </p:txBody>
      </p:sp>
      <p:sp>
        <p:nvSpPr>
          <p:cNvPr id="58" name="TextBox 57"/>
          <p:cNvSpPr txBox="1"/>
          <p:nvPr/>
        </p:nvSpPr>
        <p:spPr>
          <a:xfrm>
            <a:off x="12192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a:p>
            <a:endParaRPr lang="en-US" baseline="-25000" dirty="0">
              <a:solidFill>
                <a:srgbClr val="008000"/>
              </a:solidFill>
            </a:endParaRPr>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43434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8862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752600" y="39624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a:off x="1600200" y="3352800"/>
            <a:ext cx="0" cy="114300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Content Placeholder 2"/>
          <p:cNvSpPr txBox="1">
            <a:spLocks/>
          </p:cNvSpPr>
          <p:nvPr/>
        </p:nvSpPr>
        <p:spPr bwMode="auto">
          <a:xfrm>
            <a:off x="4893734" y="5198533"/>
            <a:ext cx="3886200" cy="12530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1800" dirty="0">
                <a:solidFill>
                  <a:srgbClr val="660066"/>
                </a:solidFill>
              </a:rPr>
              <a:t>NOTE:  Here the country with lower AC curve also has lower autarky price and exports the good.  Those won’t always be the case.  See next.</a:t>
            </a:r>
          </a:p>
        </p:txBody>
      </p:sp>
      <p:sp>
        <p:nvSpPr>
          <p:cNvPr id="3" name="Footer Placeholder 2">
            <a:extLst>
              <a:ext uri="{FF2B5EF4-FFF2-40B4-BE49-F238E27FC236}">
                <a16:creationId xmlns:a16="http://schemas.microsoft.com/office/drawing/2014/main" id="{F80E6354-11B4-B44A-8A91-6E27B861989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943F1CC8-CAC2-EF46-BC64-64684E5B2111}"/>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116360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2" end="2"/>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3" end="3"/>
                                            </p:txEl>
                                          </p:spTgt>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1"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50"/>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5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6"/>
                                        </p:tgtEl>
                                        <p:attrNameLst>
                                          <p:attrName>style.visibility</p:attrName>
                                        </p:attrNameLst>
                                      </p:cBhvr>
                                      <p:to>
                                        <p:strVal val="visible"/>
                                      </p:to>
                                    </p:set>
                                  </p:childTnLst>
                                </p:cTn>
                              </p:par>
                              <p:par>
                                <p:cTn id="73" presetID="1" presetClass="entr" presetSubtype="0" fill="hold" grpId="2"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childTnLst>
                                </p:cTn>
                              </p:par>
                              <p:par>
                                <p:cTn id="77" presetID="1" presetClass="entr" presetSubtype="0" fill="hold" grpId="2"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66">
                                            <p:txEl>
                                              <p:pRg st="4" end="4"/>
                                            </p:tx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4"/>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37"/>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5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6"/>
                                        </p:tgtEl>
                                        <p:attrNameLst>
                                          <p:attrName>style.visibility</p:attrName>
                                        </p:attrNameLst>
                                      </p:cBhvr>
                                      <p:to>
                                        <p:strVal val="visible"/>
                                      </p:to>
                                    </p:set>
                                  </p:childTnLst>
                                </p:cTn>
                              </p:par>
                              <p:par>
                                <p:cTn id="103" presetID="1" presetClass="exit" presetSubtype="0" fill="hold" grpId="1" nodeType="withEffect">
                                  <p:stCondLst>
                                    <p:cond delay="0"/>
                                  </p:stCondLst>
                                  <p:childTnLst>
                                    <p:set>
                                      <p:cBhvr>
                                        <p:cTn id="104" dur="1" fill="hold">
                                          <p:stCondLst>
                                            <p:cond delay="0"/>
                                          </p:stCondLst>
                                        </p:cTn>
                                        <p:tgtEl>
                                          <p:spTgt spid="56"/>
                                        </p:tgtEl>
                                        <p:attrNameLst>
                                          <p:attrName>style.visibility</p:attrName>
                                        </p:attrNameLst>
                                      </p:cBhvr>
                                      <p:to>
                                        <p:strVal val="hidden"/>
                                      </p:to>
                                    </p:set>
                                  </p:childTnLst>
                                </p:cTn>
                              </p:par>
                              <p:par>
                                <p:cTn id="105" presetID="1" presetClass="entr" presetSubtype="0" fill="hold" grpId="2" nodeType="withEffect">
                                  <p:stCondLst>
                                    <p:cond delay="0"/>
                                  </p:stCondLst>
                                  <p:childTnLst>
                                    <p:set>
                                      <p:cBhvr>
                                        <p:cTn id="106" dur="1" fill="hold">
                                          <p:stCondLst>
                                            <p:cond delay="0"/>
                                          </p:stCondLst>
                                        </p:cTn>
                                        <p:tgtEl>
                                          <p:spTgt spid="55"/>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5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66">
                                            <p:txEl>
                                              <p:pRg st="5" end="5"/>
                                            </p:txEl>
                                          </p:spTgt>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65"/>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64"/>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0" grpId="1"/>
      <p:bldP spid="51" grpId="0"/>
      <p:bldP spid="51" grpId="1"/>
      <p:bldP spid="51" grpId="2"/>
      <p:bldP spid="32" grpId="0"/>
      <p:bldP spid="32" grpId="1"/>
      <p:bldP spid="32" grpId="2"/>
      <p:bldP spid="34" grpId="0"/>
      <p:bldP spid="34" grpId="1"/>
      <p:bldP spid="16" grpId="0" animBg="1"/>
      <p:bldP spid="16" grpId="1" animBg="1"/>
      <p:bldP spid="30" grpId="0" animBg="1"/>
      <p:bldP spid="30" grpId="1" animBg="1"/>
      <p:bldP spid="23" grpId="0" animBg="1"/>
      <p:bldP spid="49" grpId="0" animBg="1"/>
      <p:bldP spid="53" grpId="0" animBg="1"/>
      <p:bldP spid="54" grpId="0" animBg="1"/>
      <p:bldP spid="55" grpId="0" animBg="1"/>
      <p:bldP spid="55" grpId="1" animBg="1"/>
      <p:bldP spid="55" grpId="2" animBg="1"/>
      <p:bldP spid="56" grpId="0"/>
      <p:bldP spid="56" grpId="1"/>
      <p:bldP spid="57" grpId="0"/>
      <p:bldP spid="58" grpId="0"/>
      <p:bldP spid="59" grpId="0"/>
      <p:bldP spid="60" grpId="0"/>
      <p:bldP spid="61" grpId="0"/>
      <p:bldP spid="62" grpId="0"/>
      <p:bldP spid="63" grpId="0"/>
      <p:bldP spid="63" grpId="1"/>
      <p:bldP spid="6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Less Demand in Low-Cost Country</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00200"/>
            <a:ext cx="4114800" cy="3886200"/>
          </a:xfrm>
          <a:ln>
            <a:solidFill>
              <a:schemeClr val="tx1"/>
            </a:solidFill>
          </a:ln>
        </p:spPr>
        <p:txBody>
          <a:bodyPr/>
          <a:lstStyle/>
          <a:p>
            <a:r>
              <a:rPr lang="en-US" sz="1800" dirty="0"/>
              <a:t>Now, with less demand, China’s autarky price is higher than the US, even though AC curve is lower</a:t>
            </a:r>
          </a:p>
          <a:p>
            <a:r>
              <a:rPr lang="en-US" sz="1800" dirty="0"/>
              <a:t>With trade, US underprices China even though it has the higher AC curve, and US takes the whole world market</a:t>
            </a:r>
          </a:p>
          <a:p>
            <a:r>
              <a:rPr lang="en-US" sz="1800" dirty="0"/>
              <a:t>Price falls in both countries and demanders gain in both, the US by less</a:t>
            </a:r>
          </a:p>
          <a:p>
            <a:r>
              <a:rPr lang="en-US" sz="1800" dirty="0"/>
              <a:t>World would benefit more if somehow China took whole market at </a:t>
            </a:r>
            <a:r>
              <a:rPr lang="en-US" sz="1800" dirty="0" err="1"/>
              <a:t>Q</a:t>
            </a:r>
            <a:r>
              <a:rPr lang="en-US" sz="1800" baseline="30000" dirty="0" err="1"/>
              <a:t>Opt</a:t>
            </a:r>
            <a:endParaRPr lang="en-US" sz="1800" baseline="30000" dirty="0"/>
          </a:p>
          <a:p>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905000" y="1981200"/>
            <a:ext cx="1371600" cy="29718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581400"/>
            <a:ext cx="1219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667000" y="3581400"/>
            <a:ext cx="0" cy="16002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3622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p:txBody>
      </p:sp>
      <p:sp>
        <p:nvSpPr>
          <p:cNvPr id="51" name="TextBox 50"/>
          <p:cNvSpPr txBox="1"/>
          <p:nvPr/>
        </p:nvSpPr>
        <p:spPr>
          <a:xfrm>
            <a:off x="990600" y="34290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32004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447800" y="2514600"/>
            <a:ext cx="2844800" cy="17356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47800" y="2971800"/>
            <a:ext cx="2844800" cy="1447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524000" y="2057400"/>
            <a:ext cx="685800" cy="28956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352800"/>
            <a:ext cx="381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828800" y="3352800"/>
            <a:ext cx="0" cy="18288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981202" y="1981200"/>
            <a:ext cx="1828798" cy="27432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49" idx="6"/>
          </p:cNvCxnSpPr>
          <p:nvPr/>
        </p:nvCxnSpPr>
        <p:spPr>
          <a:xfrm flipH="1">
            <a:off x="1447800" y="3902075"/>
            <a:ext cx="184785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254375" y="3889375"/>
            <a:ext cx="0" cy="12954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1797050" y="33083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219450" y="38639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62250" y="38544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914525" y="38576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628900" y="35433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6002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p:txBody>
      </p:sp>
      <p:sp>
        <p:nvSpPr>
          <p:cNvPr id="57" name="TextBox 56"/>
          <p:cNvSpPr txBox="1"/>
          <p:nvPr/>
        </p:nvSpPr>
        <p:spPr>
          <a:xfrm>
            <a:off x="11430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p:txBody>
      </p:sp>
      <p:sp>
        <p:nvSpPr>
          <p:cNvPr id="58" name="TextBox 57"/>
          <p:cNvSpPr txBox="1"/>
          <p:nvPr/>
        </p:nvSpPr>
        <p:spPr>
          <a:xfrm>
            <a:off x="28956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p:txBody>
      </p:sp>
      <p:sp>
        <p:nvSpPr>
          <p:cNvPr id="59" name="TextBox 58"/>
          <p:cNvSpPr txBox="1"/>
          <p:nvPr/>
        </p:nvSpPr>
        <p:spPr>
          <a:xfrm>
            <a:off x="990600" y="3124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37338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1336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657600" y="46482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600200" y="3352800"/>
            <a:ext cx="4233" cy="563033"/>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60" idx="3"/>
          </p:cNvCxnSpPr>
          <p:nvPr/>
        </p:nvCxnSpPr>
        <p:spPr>
          <a:xfrm>
            <a:off x="1524000" y="3581400"/>
            <a:ext cx="0" cy="337066"/>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H="1" flipV="1">
            <a:off x="1456267" y="4216400"/>
            <a:ext cx="2034117" cy="3175"/>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a:off x="3474509" y="4212167"/>
            <a:ext cx="1058" cy="976841"/>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sp>
        <p:nvSpPr>
          <p:cNvPr id="75" name="Oval 74"/>
          <p:cNvSpPr/>
          <p:nvPr/>
        </p:nvSpPr>
        <p:spPr>
          <a:xfrm>
            <a:off x="3443817" y="4181475"/>
            <a:ext cx="76200" cy="76200"/>
          </a:xfrm>
          <a:prstGeom prst="ellipse">
            <a:avLst/>
          </a:prstGeom>
          <a:solidFill>
            <a:schemeClr val="bg1"/>
          </a:solidFill>
          <a:ln w="25400">
            <a:solidFill>
              <a:srgbClr val="CDCE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914400" y="4038600"/>
            <a:ext cx="609600" cy="369332"/>
          </a:xfrm>
          <a:prstGeom prst="rect">
            <a:avLst/>
          </a:prstGeom>
          <a:noFill/>
        </p:spPr>
        <p:txBody>
          <a:bodyPr wrap="square" rtlCol="0">
            <a:spAutoFit/>
          </a:bodyPr>
          <a:lstStyle/>
          <a:p>
            <a:r>
              <a:rPr lang="en-US" dirty="0" err="1">
                <a:solidFill>
                  <a:srgbClr val="CDCE00"/>
                </a:solidFill>
              </a:rPr>
              <a:t>P</a:t>
            </a:r>
            <a:r>
              <a:rPr lang="en-US" baseline="30000" dirty="0" err="1">
                <a:solidFill>
                  <a:srgbClr val="CDCE00"/>
                </a:solidFill>
              </a:rPr>
              <a:t>Opt</a:t>
            </a:r>
            <a:endParaRPr lang="en-US" baseline="30000" dirty="0">
              <a:solidFill>
                <a:srgbClr val="CDCE00"/>
              </a:solidFill>
            </a:endParaRPr>
          </a:p>
        </p:txBody>
      </p:sp>
      <p:sp>
        <p:nvSpPr>
          <p:cNvPr id="77" name="TextBox 76"/>
          <p:cNvSpPr txBox="1"/>
          <p:nvPr/>
        </p:nvSpPr>
        <p:spPr>
          <a:xfrm>
            <a:off x="3352800" y="5181600"/>
            <a:ext cx="609600" cy="369332"/>
          </a:xfrm>
          <a:prstGeom prst="rect">
            <a:avLst/>
          </a:prstGeom>
          <a:noFill/>
        </p:spPr>
        <p:txBody>
          <a:bodyPr wrap="square" rtlCol="0">
            <a:spAutoFit/>
          </a:bodyPr>
          <a:lstStyle/>
          <a:p>
            <a:r>
              <a:rPr lang="en-US" dirty="0" err="1">
                <a:solidFill>
                  <a:srgbClr val="CDCE00"/>
                </a:solidFill>
              </a:rPr>
              <a:t>Q</a:t>
            </a:r>
            <a:r>
              <a:rPr lang="en-US" baseline="30000" dirty="0" err="1">
                <a:solidFill>
                  <a:srgbClr val="CDCE00"/>
                </a:solidFill>
              </a:rPr>
              <a:t>Opt</a:t>
            </a:r>
            <a:endParaRPr lang="en-US" baseline="30000" dirty="0">
              <a:solidFill>
                <a:srgbClr val="CDCE00"/>
              </a:solidFill>
            </a:endParaRPr>
          </a:p>
        </p:txBody>
      </p:sp>
      <p:sp>
        <p:nvSpPr>
          <p:cNvPr id="3" name="Footer Placeholder 2">
            <a:extLst>
              <a:ext uri="{FF2B5EF4-FFF2-40B4-BE49-F238E27FC236}">
                <a16:creationId xmlns:a16="http://schemas.microsoft.com/office/drawing/2014/main" id="{98F92091-C503-EA48-AEDB-0BD53E9B016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2E42F547-B564-DB40-95D0-8F03A9741299}"/>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27181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3" grpId="0" animBg="1"/>
      <p:bldP spid="54" grpId="0" animBg="1"/>
      <p:bldP spid="57" grpId="0"/>
      <p:bldP spid="58" grpId="0"/>
      <p:bldP spid="60" grpId="0"/>
      <p:bldP spid="62" grpId="0"/>
      <p:bldP spid="75" grpId="0" animBg="1"/>
      <p:bldP spid="76" grpId="0"/>
      <p:bldP spid="7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36F6FEB-317A-8746-8E81-A97960AC8F22}"/>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08C1D289-0B5E-294D-9C5E-2466D8C541EA}"/>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220207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3" grpId="0" animBg="1"/>
      <p:bldP spid="59" grpId="0"/>
      <p:bldP spid="63" grpId="0"/>
      <p:bldP spid="43" grpId="0"/>
      <p:bldP spid="7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a:p>
            <a:r>
              <a:rPr lang="en-US" sz="2000" dirty="0"/>
              <a:t>This is the textbook’s example of Swiss and Thai watches</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82AB5CC-6D84-2F45-9D0A-9451B57CD4EE}"/>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A2EF40A2-2954-8041-91FE-77EC3A846AF4}"/>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3284200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Infant-Industry Protection</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1"/>
            <a:ext cx="4114800" cy="4241800"/>
          </a:xfrm>
          <a:ln>
            <a:solidFill>
              <a:schemeClr val="tx1"/>
            </a:solidFill>
          </a:ln>
        </p:spPr>
        <p:txBody>
          <a:bodyPr/>
          <a:lstStyle/>
          <a:p>
            <a:r>
              <a:rPr lang="en-US" sz="2000" dirty="0"/>
              <a:t>Note that after using protection to get the industry started, Thailand and the world can then </a:t>
            </a:r>
            <a:r>
              <a:rPr lang="en-US" sz="2000" u="sng" dirty="0"/>
              <a:t>both</a:t>
            </a:r>
            <a:r>
              <a:rPr lang="en-US" sz="2000" dirty="0"/>
              <a:t> gain even more by returning to free trade, since Thailand now starts with a cost </a:t>
            </a:r>
            <a:r>
              <a:rPr lang="en-US" sz="2000" dirty="0">
                <a:solidFill>
                  <a:srgbClr val="000000"/>
                </a:solidFill>
              </a:rPr>
              <a:t>below P</a:t>
            </a:r>
            <a:r>
              <a:rPr lang="en-US" sz="2000" baseline="-25000" dirty="0">
                <a:solidFill>
                  <a:srgbClr val="000000"/>
                </a:solidFill>
              </a:rPr>
              <a:t>1</a:t>
            </a:r>
            <a:r>
              <a:rPr lang="en-US" sz="2000" baseline="30000" dirty="0">
                <a:solidFill>
                  <a:srgbClr val="000000"/>
                </a:solidFill>
              </a:rPr>
              <a:t>W.</a:t>
            </a:r>
          </a:p>
          <a:p>
            <a:r>
              <a:rPr lang="en-US" sz="2000" dirty="0"/>
              <a:t>The new world price becomes </a:t>
            </a:r>
            <a:r>
              <a:rPr lang="en-US" sz="2000" dirty="0">
                <a:solidFill>
                  <a:srgbClr val="000000"/>
                </a:solidFill>
              </a:rPr>
              <a:t>P</a:t>
            </a:r>
            <a:r>
              <a:rPr lang="en-US" sz="2000" baseline="-25000" dirty="0">
                <a:solidFill>
                  <a:srgbClr val="000000"/>
                </a:solidFill>
              </a:rPr>
              <a:t>3</a:t>
            </a:r>
            <a:r>
              <a:rPr lang="en-US" sz="2000" baseline="30000" dirty="0">
                <a:solidFill>
                  <a:srgbClr val="000000"/>
                </a:solidFill>
              </a:rPr>
              <a:t>W</a:t>
            </a:r>
            <a:r>
              <a:rPr lang="en-US" sz="2000" dirty="0"/>
              <a:t>, with Thailand meeting all of world demand</a:t>
            </a:r>
          </a:p>
          <a:p>
            <a:r>
              <a:rPr lang="en-US" sz="2000" dirty="0"/>
              <a:t>This is an example of the “infant industry argument” for protection</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18341" y="3366559"/>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cxnSp>
        <p:nvCxnSpPr>
          <p:cNvPr id="25" name="Straight Connector 24"/>
          <p:cNvCxnSpPr/>
          <p:nvPr/>
        </p:nvCxnSpPr>
        <p:spPr>
          <a:xfrm flipH="1">
            <a:off x="1447800" y="4387850"/>
            <a:ext cx="1879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14400" y="42672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3</a:t>
            </a:r>
            <a:r>
              <a:rPr lang="en-US" baseline="30000" dirty="0">
                <a:solidFill>
                  <a:srgbClr val="3366FF"/>
                </a:solidFill>
              </a:rPr>
              <a:t>W</a:t>
            </a:r>
          </a:p>
        </p:txBody>
      </p:sp>
      <p:sp>
        <p:nvSpPr>
          <p:cNvPr id="29" name="Oval 28"/>
          <p:cNvSpPr/>
          <p:nvPr/>
        </p:nvSpPr>
        <p:spPr>
          <a:xfrm>
            <a:off x="3282950" y="43476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3256491" y="4055534"/>
            <a:ext cx="350309" cy="369332"/>
          </a:xfrm>
          <a:prstGeom prst="rect">
            <a:avLst/>
          </a:prstGeom>
          <a:noFill/>
        </p:spPr>
        <p:txBody>
          <a:bodyPr wrap="square" rtlCol="0">
            <a:spAutoFit/>
          </a:bodyPr>
          <a:lstStyle/>
          <a:p>
            <a:r>
              <a:rPr lang="en-US" dirty="0">
                <a:solidFill>
                  <a:srgbClr val="3366FF"/>
                </a:solidFill>
              </a:rPr>
              <a:t>3</a:t>
            </a:r>
            <a:endParaRPr lang="en-US" baseline="30000" dirty="0">
              <a:solidFill>
                <a:srgbClr val="3366FF"/>
              </a:solidFill>
            </a:endParaRPr>
          </a:p>
        </p:txBody>
      </p:sp>
      <p:sp>
        <p:nvSpPr>
          <p:cNvPr id="3" name="Footer Placeholder 2">
            <a:extLst>
              <a:ext uri="{FF2B5EF4-FFF2-40B4-BE49-F238E27FC236}">
                <a16:creationId xmlns:a16="http://schemas.microsoft.com/office/drawing/2014/main" id="{F6C7A614-836F-E44E-A44B-8AB7CD704C8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573D4C07-DCBA-BF44-BE76-97B7D1FA45E9}"/>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409888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479785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Can the “forward falling” be interpreted the same way as a conventional upward sloping supply curve, saying how much industry will supply at each given price?  </a:t>
            </a:r>
          </a:p>
          <a:p>
            <a:r>
              <a:rPr lang="en-US" dirty="0"/>
              <a:t>Also, though not mentioned in the text, how does this differ from a “backward bending supply curve” that one sees in other contexts, such as labor supply?</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482939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does opening to trade with external economies of scale differ from the partial equilibrium models earlier in the course?</a:t>
            </a:r>
          </a:p>
          <a:p>
            <a:pPr lvl="1"/>
            <a:r>
              <a:rPr lang="en-US" sz="2400" dirty="0"/>
              <a:t>Do low-cost suppliers still export?</a:t>
            </a:r>
          </a:p>
          <a:p>
            <a:pPr lvl="1"/>
            <a:r>
              <a:rPr lang="en-US" sz="2400" dirty="0"/>
              <a:t>Do high-cost suppliers still reduce production, and their countries import?</a:t>
            </a:r>
          </a:p>
          <a:p>
            <a:pPr lvl="1"/>
            <a:r>
              <a:rPr lang="en-US" sz="2400" dirty="0"/>
              <a:t>Does price rise in the low-price country and fall in the high-price country?</a:t>
            </a:r>
          </a:p>
          <a:p>
            <a:pPr lvl="1"/>
            <a:r>
              <a:rPr lang="en-US" sz="2400" dirty="0"/>
              <a:t>Does a move to free trade cause winners and losers in both countries?  </a:t>
            </a:r>
          </a:p>
          <a:p>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328142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t>Monopolistic Competition</a:t>
            </a:r>
          </a:p>
          <a:p>
            <a:r>
              <a:rPr lang="en-US" dirty="0">
                <a:solidFill>
                  <a:srgbClr val="BFBFBF"/>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81B423C-0458-3644-874D-C75B2827E6B8}"/>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296095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205B4-06BA-CB4F-9D10-0F42AC3203E6}"/>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72ED35B6-F027-DA47-B0F8-BF59563B1B81}"/>
              </a:ext>
            </a:extLst>
          </p:cNvPr>
          <p:cNvSpPr>
            <a:spLocks noGrp="1"/>
          </p:cNvSpPr>
          <p:nvPr>
            <p:ph idx="1"/>
          </p:nvPr>
        </p:nvSpPr>
        <p:spPr>
          <a:xfrm>
            <a:off x="457200" y="1219200"/>
            <a:ext cx="8229600" cy="4525963"/>
          </a:xfrm>
        </p:spPr>
        <p:txBody>
          <a:bodyPr/>
          <a:lstStyle/>
          <a:p>
            <a:r>
              <a:rPr lang="en-US" sz="2000" dirty="0"/>
              <a:t>Some of you in question 10 said “assuming that the foreign country is large”</a:t>
            </a:r>
          </a:p>
          <a:p>
            <a:r>
              <a:rPr lang="en-US" sz="2000" dirty="0"/>
              <a:t>You could have said, unnecessarily, “</a:t>
            </a:r>
            <a:r>
              <a:rPr lang="en-US" sz="2000" u="sng" dirty="0"/>
              <a:t>since</a:t>
            </a:r>
            <a:r>
              <a:rPr lang="en-US" sz="2000" dirty="0"/>
              <a:t> the foreign country is large”</a:t>
            </a:r>
          </a:p>
          <a:p>
            <a:r>
              <a:rPr lang="en-US" sz="2000" dirty="0"/>
              <a:t>The fact that the RS</a:t>
            </a:r>
            <a:r>
              <a:rPr lang="en-US" sz="2000" baseline="30000" dirty="0"/>
              <a:t>W</a:t>
            </a:r>
            <a:r>
              <a:rPr lang="en-US" sz="2000" dirty="0"/>
              <a:t> curve does not coincide with the RS curve (of the home country) </a:t>
            </a:r>
            <a:r>
              <a:rPr lang="en-US" sz="2000" u="sng" dirty="0"/>
              <a:t>means</a:t>
            </a:r>
            <a:r>
              <a:rPr lang="en-US" sz="2000" dirty="0"/>
              <a:t> that the foreign country is large.</a:t>
            </a:r>
          </a:p>
          <a:p>
            <a:r>
              <a:rPr lang="en-US" sz="2000" dirty="0"/>
              <a:t>Recall that RS</a:t>
            </a:r>
            <a:r>
              <a:rPr lang="en-US" sz="2000" baseline="30000" dirty="0"/>
              <a:t>W </a:t>
            </a:r>
            <a:r>
              <a:rPr lang="en-US" sz="2000" dirty="0"/>
              <a:t>is a weighted average of RS and RS*.</a:t>
            </a:r>
          </a:p>
        </p:txBody>
      </p:sp>
      <p:sp>
        <p:nvSpPr>
          <p:cNvPr id="4" name="Footer Placeholder 3">
            <a:extLst>
              <a:ext uri="{FF2B5EF4-FFF2-40B4-BE49-F238E27FC236}">
                <a16:creationId xmlns:a16="http://schemas.microsoft.com/office/drawing/2014/main" id="{8C9BBCD4-54CC-8F4D-A61A-3982E671638C}"/>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D572024-466B-8341-B2B0-96A4F517573D}"/>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pic>
        <p:nvPicPr>
          <p:cNvPr id="6" name="Picture 5">
            <a:extLst>
              <a:ext uri="{FF2B5EF4-FFF2-40B4-BE49-F238E27FC236}">
                <a16:creationId xmlns:a16="http://schemas.microsoft.com/office/drawing/2014/main" id="{09EFCF36-6D0E-3841-8831-2E37B1E238A0}"/>
              </a:ext>
            </a:extLst>
          </p:cNvPr>
          <p:cNvPicPr>
            <a:picLocks noChangeAspect="1"/>
          </p:cNvPicPr>
          <p:nvPr/>
        </p:nvPicPr>
        <p:blipFill>
          <a:blip r:embed="rId2"/>
          <a:stretch>
            <a:fillRect/>
          </a:stretch>
        </p:blipFill>
        <p:spPr>
          <a:xfrm>
            <a:off x="2743200" y="3581400"/>
            <a:ext cx="3025557" cy="2590800"/>
          </a:xfrm>
          <a:prstGeom prst="rect">
            <a:avLst/>
          </a:prstGeom>
        </p:spPr>
      </p:pic>
    </p:spTree>
    <p:extLst>
      <p:ext uri="{BB962C8B-B14F-4D97-AF65-F5344CB8AC3E}">
        <p14:creationId xmlns:p14="http://schemas.microsoft.com/office/powerpoint/2010/main" val="2465440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Economy: </a:t>
                </a:r>
                <a:r>
                  <a:rPr lang="en-US" sz="2800" dirty="0"/>
                  <a:t>many (</a:t>
                </a:r>
                <a14:m>
                  <m:oMath xmlns:m="http://schemas.openxmlformats.org/officeDocument/2006/math">
                    <m:r>
                      <a:rPr lang="en-US" sz="2800" i="1" dirty="0" smtClean="0">
                        <a:latin typeface="Cambria Math" panose="02040503050406030204" pitchFamily="18" charset="0"/>
                      </a:rPr>
                      <m:t>𝑛</m:t>
                    </m:r>
                  </m:oMath>
                </a14:m>
                <a:r>
                  <a:rPr lang="en-US" sz="2800" dirty="0"/>
                  <a:t>, which is variable) firms, all alike but producing differentiated products</a:t>
                </a:r>
              </a:p>
              <a:p>
                <a:r>
                  <a:rPr lang="en-US" dirty="0"/>
                  <a:t>Model</a:t>
                </a:r>
              </a:p>
              <a:p>
                <a:pPr lvl="1"/>
                <a:r>
                  <a:rPr lang="en-US" dirty="0"/>
                  <a:t>Cost per firm:  </a:t>
                </a:r>
                <a14:m>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 +</m:t>
                    </m:r>
                    <m:r>
                      <a:rPr lang="en-US" i="1" dirty="0" err="1">
                        <a:latin typeface="Cambria Math" panose="02040503050406030204" pitchFamily="18" charset="0"/>
                      </a:rPr>
                      <m:t>𝑐𝑄</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𝐹</m:t>
                    </m:r>
                  </m:oMath>
                </a14:m>
                <a:r>
                  <a:rPr lang="en-US" dirty="0"/>
                  <a:t>=fixed cost, </a:t>
                </a:r>
                <a14:m>
                  <m:oMath xmlns:m="http://schemas.openxmlformats.org/officeDocument/2006/math">
                    <m:r>
                      <a:rPr lang="en-US" i="1" dirty="0" smtClean="0">
                        <a:latin typeface="Cambria Math" panose="02040503050406030204" pitchFamily="18" charset="0"/>
                      </a:rPr>
                      <m:t>𝑐</m:t>
                    </m:r>
                  </m:oMath>
                </a14:m>
                <a:r>
                  <a:rPr lang="en-US" dirty="0"/>
                  <a:t>=marginal cost, </a:t>
                </a:r>
                <a14:m>
                  <m:oMath xmlns:m="http://schemas.openxmlformats.org/officeDocument/2006/math">
                    <m:r>
                      <a:rPr lang="en-US" i="1" dirty="0" smtClean="0">
                        <a:latin typeface="Cambria Math" panose="02040503050406030204" pitchFamily="18" charset="0"/>
                      </a:rPr>
                      <m:t>𝑄</m:t>
                    </m:r>
                  </m:oMath>
                </a14:m>
                <a:r>
                  <a:rPr lang="en-US" dirty="0"/>
                  <a:t>=output</a:t>
                </a:r>
              </a:p>
              <a:p>
                <a:pPr lvl="1"/>
                <a:r>
                  <a:rPr lang="en-US" dirty="0"/>
                  <a:t>Demand per firm:  </a:t>
                </a:r>
                <a14:m>
                  <m:oMath xmlns:m="http://schemas.openxmlformats.org/officeDocument/2006/math">
                    <m:r>
                      <a:rPr lang="en-US" i="1" dirty="0" smtClean="0">
                        <a:latin typeface="Cambria Math" panose="02040503050406030204" pitchFamily="18" charset="0"/>
                      </a:rPr>
                      <m:t>𝐷</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m:t>
                    </m:r>
                    <m:r>
                      <a:rPr lang="en-US" i="1" dirty="0" smtClean="0">
                        <a:latin typeface="Cambria Math" panose="02040503050406030204" pitchFamily="18" charset="0"/>
                      </a:rPr>
                      <m:t>𝑛</m:t>
                    </m:r>
                    <m:r>
                      <a:rPr lang="en-US" i="1" dirty="0" smtClean="0">
                        <a:latin typeface="Cambria Math" panose="02040503050406030204" pitchFamily="18" charset="0"/>
                      </a:rPr>
                      <m:t> – </m:t>
                    </m:r>
                    <m:r>
                      <a:rPr lang="en-US" i="1" dirty="0" err="1">
                        <a:latin typeface="Cambria Math" panose="02040503050406030204" pitchFamily="18" charset="0"/>
                      </a:rPr>
                      <m:t>𝑆𝑏</m:t>
                    </m:r>
                    <m:r>
                      <a:rPr lang="en-US" i="1" dirty="0">
                        <a:latin typeface="Cambria Math" panose="02040503050406030204" pitchFamily="18" charset="0"/>
                      </a:rPr>
                      <m:t>(</m:t>
                    </m:r>
                    <m:r>
                      <a:rPr lang="en-US" i="1" dirty="0">
                        <a:latin typeface="Cambria Math" panose="02040503050406030204" pitchFamily="18" charset="0"/>
                      </a:rPr>
                      <m:t>𝑃</m:t>
                    </m:r>
                    <m:r>
                      <a:rPr lang="en-US" i="1" dirty="0">
                        <a:latin typeface="Cambria Math" panose="02040503050406030204" pitchFamily="18" charset="0"/>
                      </a:rPr>
                      <m:t>–</m:t>
                    </m:r>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𝑃</m:t>
                        </m:r>
                      </m:e>
                    </m:acc>
                    <m:r>
                      <a:rPr lang="en-US" i="1" dirty="0">
                        <a:latin typeface="Cambria Math" panose="02040503050406030204" pitchFamily="18" charset="0"/>
                      </a:rPr>
                      <m:t>)</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𝑆</m:t>
                    </m:r>
                  </m:oMath>
                </a14:m>
                <a:r>
                  <a:rPr lang="en-US" dirty="0"/>
                  <a:t>=market size, </a:t>
                </a:r>
                <a14:m>
                  <m:oMath xmlns:m="http://schemas.openxmlformats.org/officeDocument/2006/math">
                    <m:r>
                      <a:rPr lang="en-US" i="1" dirty="0" smtClean="0">
                        <a:latin typeface="Cambria Math" panose="02040503050406030204" pitchFamily="18" charset="0"/>
                      </a:rPr>
                      <m:t>𝑛</m:t>
                    </m:r>
                  </m:oMath>
                </a14:m>
                <a:r>
                  <a:rPr lang="en-US" dirty="0"/>
                  <a:t>=# of firms, </a:t>
                </a:r>
                <a14:m>
                  <m:oMath xmlns:m="http://schemas.openxmlformats.org/officeDocument/2006/math">
                    <m:r>
                      <a:rPr lang="en-US" i="1" dirty="0" smtClean="0">
                        <a:latin typeface="Cambria Math" panose="02040503050406030204" pitchFamily="18" charset="0"/>
                      </a:rPr>
                      <m:t>𝑃</m:t>
                    </m:r>
                  </m:oMath>
                </a14:m>
                <a:r>
                  <a:rPr lang="en-US" dirty="0"/>
                  <a:t>=firm’s price,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a:latin typeface="Cambria Math" panose="02040503050406030204" pitchFamily="18" charset="0"/>
                      </a:rPr>
                      <m:t> </m:t>
                    </m:r>
                  </m:oMath>
                </a14:m>
                <a:r>
                  <a:rPr lang="en-US" dirty="0"/>
                  <a:t>=average of all firms’ prices, </a:t>
                </a:r>
                <a14:m>
                  <m:oMath xmlns:m="http://schemas.openxmlformats.org/officeDocument/2006/math">
                    <m:r>
                      <a:rPr lang="en-US" i="1" dirty="0" smtClean="0">
                        <a:latin typeface="Cambria Math" panose="02040503050406030204" pitchFamily="18" charset="0"/>
                      </a:rPr>
                      <m:t>𝑏</m:t>
                    </m:r>
                  </m:oMath>
                </a14:m>
                <a:r>
                  <a:rPr lang="en-US" dirty="0"/>
                  <a:t>&gt;0 is a parameter</a:t>
                </a:r>
              </a:p>
              <a:p>
                <a:pPr lvl="1"/>
                <a:r>
                  <a:rPr lang="en-US" dirty="0"/>
                  <a:t>Equilibrium: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smtClean="0">
                        <a:latin typeface="Cambria Math" panose="02040503050406030204" pitchFamily="18" charset="0"/>
                      </a:rPr>
                      <m:t>=</m:t>
                    </m:r>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 </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𝐷</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52" t="-1401" r="-1080" b="-280"/>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843AAC7-3FB2-8945-9426-98935A8AE36D}"/>
                  </a:ext>
                </a:extLst>
              </p:cNvPr>
              <p:cNvSpPr txBox="1"/>
              <p:nvPr/>
            </p:nvSpPr>
            <p:spPr>
              <a:xfrm>
                <a:off x="6007261" y="2650603"/>
                <a:ext cx="2592729" cy="923330"/>
              </a:xfrm>
              <a:prstGeom prst="rect">
                <a:avLst/>
              </a:prstGeom>
              <a:noFill/>
              <a:ln>
                <a:solidFill>
                  <a:schemeClr val="tx1"/>
                </a:solidFill>
              </a:ln>
            </p:spPr>
            <p:txBody>
              <a:bodyPr wrap="square" rtlCol="0">
                <a:spAutoFit/>
              </a:bodyPr>
              <a:lstStyle/>
              <a:p>
                <a:r>
                  <a:rPr lang="en-US" dirty="0"/>
                  <a:t>Note:  Average cost falls with higher output</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𝑐</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𝑄</m:t>
                      </m:r>
                    </m:oMath>
                  </m:oMathPara>
                </a14:m>
                <a:endParaRPr lang="en-US" dirty="0"/>
              </a:p>
            </p:txBody>
          </p:sp>
        </mc:Choice>
        <mc:Fallback xmlns="">
          <p:sp>
            <p:nvSpPr>
              <p:cNvPr id="6" name="TextBox 5">
                <a:extLst>
                  <a:ext uri="{FF2B5EF4-FFF2-40B4-BE49-F238E27FC236}">
                    <a16:creationId xmlns:a16="http://schemas.microsoft.com/office/drawing/2014/main" id="{9843AAC7-3FB2-8945-9426-98935A8AE36D}"/>
                  </a:ext>
                </a:extLst>
              </p:cNvPr>
              <p:cNvSpPr txBox="1">
                <a:spLocks noRot="1" noChangeAspect="1" noMove="1" noResize="1" noEditPoints="1" noAdjustHandles="1" noChangeArrowheads="1" noChangeShapeType="1" noTextEdit="1"/>
              </p:cNvSpPr>
              <p:nvPr/>
            </p:nvSpPr>
            <p:spPr>
              <a:xfrm>
                <a:off x="6007261" y="2650603"/>
                <a:ext cx="2592729" cy="923330"/>
              </a:xfrm>
              <a:prstGeom prst="rect">
                <a:avLst/>
              </a:prstGeom>
              <a:blipFill>
                <a:blip r:embed="rId3"/>
                <a:stretch>
                  <a:fillRect l="-1942" t="-2703" b="-5405"/>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6565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 name="TextBox 22"/>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2"/>
                <a:stretch>
                  <a:fillRect l="-2878" t="-6897" b="-24138"/>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600200"/>
                <a:ext cx="3793067" cy="4525963"/>
              </a:xfrm>
            </p:spPr>
            <p:txBody>
              <a:bodyPr/>
              <a:lstStyle/>
              <a:p>
                <a:r>
                  <a:rPr lang="en-US" dirty="0"/>
                  <a:t>Conditions:</a:t>
                </a:r>
              </a:p>
              <a:p>
                <a:pPr lvl="1"/>
                <a:r>
                  <a:rPr lang="en-US" dirty="0"/>
                  <a:t>CC Curve:</a:t>
                </a:r>
              </a:p>
              <a:p>
                <a:pPr marL="457200" lvl="1" indent="0">
                  <a:buNone/>
                </a:pPr>
                <a:r>
                  <a:rPr lang="en-US" dirty="0"/>
                  <a:t>	Average cost: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𝐴𝐶</m:t>
                    </m:r>
                    <m:r>
                      <a:rPr lang="en-US" i="1" dirty="0" smtClean="0">
                        <a:latin typeface="Cambria Math" panose="02040503050406030204" pitchFamily="18" charset="0"/>
                      </a:rPr>
                      <m:t> =</m:t>
                    </m:r>
                    <m:r>
                      <a:rPr lang="en-US" i="1" dirty="0" smtClean="0">
                        <a:latin typeface="Cambria Math" panose="02040503050406030204" pitchFamily="18" charset="0"/>
                      </a:rPr>
                      <m:t>𝑛</m:t>
                    </m:r>
                    <m:d>
                      <m:dPr>
                        <m:ctrlPr>
                          <a:rPr lang="en-US" i="1" dirty="0" smtClean="0">
                            <a:latin typeface="Cambria Math" panose="02040503050406030204" pitchFamily="18" charset="0"/>
                          </a:rPr>
                        </m:ctrlPr>
                      </m:dPr>
                      <m:e>
                        <m:f>
                          <m:fPr>
                            <m:ctrlPr>
                              <a:rPr lang="en-US" i="1" dirty="0" smtClean="0">
                                <a:latin typeface="Cambria Math" panose="02040503050406030204" pitchFamily="18" charset="0"/>
                              </a:rPr>
                            </m:ctrlPr>
                          </m:fPr>
                          <m:num>
                            <m:r>
                              <a:rPr lang="en-US" i="1" dirty="0" smtClean="0">
                                <a:latin typeface="Cambria Math" panose="02040503050406030204" pitchFamily="18" charset="0"/>
                              </a:rPr>
                              <m:t>𝐹</m:t>
                            </m:r>
                          </m:num>
                          <m:den>
                            <m:r>
                              <a:rPr lang="en-US" i="1" dirty="0" smtClean="0">
                                <a:latin typeface="Cambria Math" panose="02040503050406030204" pitchFamily="18" charset="0"/>
                              </a:rPr>
                              <m:t>𝑆</m:t>
                            </m:r>
                          </m:den>
                        </m:f>
                      </m:e>
                    </m:d>
                    <m:r>
                      <a:rPr lang="en-US" b="0" i="1" dirty="0" smtClean="0">
                        <a:latin typeface="Cambria Math" panose="02040503050406030204" pitchFamily="18" charset="0"/>
                      </a:rPr>
                      <m:t>+</m:t>
                    </m:r>
                    <m:r>
                      <a:rPr lang="en-US" i="1" dirty="0" smtClean="0">
                        <a:latin typeface="Cambria Math" panose="02040503050406030204" pitchFamily="18" charset="0"/>
                      </a:rPr>
                      <m:t>𝑐</m:t>
                    </m:r>
                  </m:oMath>
                </a14:m>
                <a:endParaRPr lang="en-US" dirty="0"/>
              </a:p>
              <a:p>
                <a:pPr lvl="1"/>
                <a:r>
                  <a:rPr lang="en-US" dirty="0"/>
                  <a:t>PP Curve:</a:t>
                </a:r>
              </a:p>
              <a:p>
                <a:pPr marL="457200" lvl="1" indent="0">
                  <a:buNone/>
                </a:pPr>
                <a:r>
                  <a:rPr lang="en-US" dirty="0"/>
                  <a:t>	Monopoly price: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oMath>
                </a14:m>
                <a:endParaRPr lang="en-US" dirty="0"/>
              </a:p>
              <a:p>
                <a:pPr lvl="1"/>
                <a:r>
                  <a:rPr lang="en-US" dirty="0"/>
                  <a:t>Equilibrium: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𝐴𝐶</m:t>
                    </m:r>
                  </m:oMath>
                </a14:m>
                <a:endParaRPr lang="en-US" dirty="0"/>
              </a:p>
              <a:p>
                <a:endParaRPr lang="en-US" dirty="0"/>
              </a:p>
              <a:p>
                <a:pPr lvl="2"/>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3"/>
                <a:stretch>
                  <a:fillRect l="-4013" t="-1681" r="-4013" b="-8964"/>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9" name="TextBox 8"/>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5"/>
                <a:stretch>
                  <a:fillRect/>
                </a:stretch>
              </a:blipFill>
            </p:spPr>
            <p:txBody>
              <a:bodyPr/>
              <a:lstStyle/>
              <a:p>
                <a:r>
                  <a:rPr lang="en-US">
                    <a:noFill/>
                  </a:rPr>
                  <a:t> </a:t>
                </a:r>
              </a:p>
            </p:txBody>
          </p:sp>
        </mc:Fallback>
      </mc:AlternateContent>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32" name="TextBox 31"/>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6"/>
                <a:stretch>
                  <a:fillRect l="-2381" t="-6897" b="-24138"/>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1" name="TextBox 40"/>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7"/>
                <a:stretch>
                  <a:fillRect b="-13333"/>
                </a:stretch>
              </a:blipFill>
            </p:spPr>
            <p:txBody>
              <a:bodyPr/>
              <a:lstStyle/>
              <a:p>
                <a:r>
                  <a:rPr lang="en-US">
                    <a:noFill/>
                  </a:rPr>
                  <a:t> </a:t>
                </a:r>
              </a:p>
            </p:txBody>
          </p:sp>
        </mc:Fallback>
      </mc:AlternateContent>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8"/>
                <a:stretch>
                  <a:fillRect/>
                </a:stretch>
              </a:blipFill>
            </p:spPr>
            <p:txBody>
              <a:bodyPr/>
              <a:lstStyle/>
              <a:p>
                <a:r>
                  <a:rPr lang="en-US">
                    <a:noFill/>
                  </a:rPr>
                  <a:t> </a:t>
                </a:r>
              </a:p>
            </p:txBody>
          </p:sp>
        </mc:Fallback>
      </mc:AlternateContent>
      <p:cxnSp>
        <p:nvCxnSpPr>
          <p:cNvPr id="28" name="Straight Connector 27"/>
          <p:cNvCxnSpPr>
            <a:stCxn id="27" idx="1"/>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930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0"/>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p:bldP spid="27" grpId="0" animBg="1"/>
      <p:bldP spid="32" grpId="0"/>
      <p:bldP spid="32" grpId="1"/>
      <p:bldP spid="41" grpId="0"/>
      <p:bldP spid="41" grpId="1"/>
      <p:bldP spid="24" grpId="0"/>
      <p:bldP spid="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7543800" y="3429000"/>
            <a:ext cx="0" cy="16764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sz="2400" dirty="0"/>
                  <a:t>World of 2 identical countries: world is just like 1, except </a:t>
                </a:r>
                <a14:m>
                  <m:oMath xmlns:m="http://schemas.openxmlformats.org/officeDocument/2006/math">
                    <m:r>
                      <a:rPr lang="en-US" sz="2400" i="1" dirty="0" smtClean="0">
                        <a:latin typeface="Cambria Math" panose="02040503050406030204" pitchFamily="18" charset="0"/>
                      </a:rPr>
                      <m:t>𝑆</m:t>
                    </m:r>
                    <m:r>
                      <a:rPr lang="en-US" sz="2400" i="1" dirty="0" smtClean="0">
                        <a:latin typeface="Cambria Math" panose="02040503050406030204" pitchFamily="18" charset="0"/>
                      </a:rPr>
                      <m:t> </m:t>
                    </m:r>
                  </m:oMath>
                </a14:m>
                <a:r>
                  <a:rPr lang="en-US" sz="2400" dirty="0"/>
                  <a:t>is twice as large</a:t>
                </a:r>
              </a:p>
              <a:p>
                <a:r>
                  <a:rPr lang="en-US" sz="2400" dirty="0"/>
                  <a:t>Move from autarky to 2-country free trade causes</a:t>
                </a:r>
              </a:p>
              <a:p>
                <a:pPr lvl="1"/>
                <a:r>
                  <a:rPr lang="en-US" sz="2000" dirty="0"/>
                  <a:t>Price to fall</a:t>
                </a:r>
              </a:p>
              <a:p>
                <a:pPr lvl="1"/>
                <a:r>
                  <a:rPr lang="en-US" sz="2000" dirty="0"/>
                  <a:t>Number of firms to rise,</a:t>
                </a:r>
              </a:p>
              <a:p>
                <a:pPr marL="457200" lvl="1" indent="0">
                  <a:buNone/>
                </a:pPr>
                <a:r>
                  <a:rPr lang="en-US" sz="2000" dirty="0"/>
                  <a:t>	but not to double</a:t>
                </a:r>
              </a:p>
              <a:p>
                <a:pPr lvl="2"/>
                <a:r>
                  <a:rPr lang="en-US" sz="1800" dirty="0"/>
                  <a:t>Thus number in each country falls</a:t>
                </a:r>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2"/>
                <a:stretch>
                  <a:fillRect l="-2341" t="-1120" r="-100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3"/>
                <a:stretch>
                  <a:fillRect/>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257800" y="3276600"/>
            <a:ext cx="2590800" cy="1219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7362825" y="3502025"/>
            <a:ext cx="333375" cy="317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696200" y="3352800"/>
            <a:ext cx="0" cy="1524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7620000" y="3276600"/>
                <a:ext cx="762000" cy="369332"/>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𝐹</m:t>
                      </m:r>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𝑆</m:t>
                      </m:r>
                    </m:oMath>
                  </m:oMathPara>
                </a14:m>
                <a:endParaRPr lang="en-US" baseline="30000" dirty="0">
                  <a:solidFill>
                    <a:srgbClr val="FF0000"/>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7620000" y="3276600"/>
                <a:ext cx="762000" cy="369332"/>
              </a:xfrm>
              <a:prstGeom prst="rect">
                <a:avLst/>
              </a:prstGeom>
              <a:blipFill>
                <a:blip r:embed="rId4"/>
                <a:stretch>
                  <a:fillRect b="-13333"/>
                </a:stretch>
              </a:blipFill>
              <a:ln>
                <a:noFill/>
              </a:ln>
            </p:spPr>
            <p:txBody>
              <a:bodyPr/>
              <a:lstStyle/>
              <a:p>
                <a:r>
                  <a:rPr lang="en-US">
                    <a:noFill/>
                  </a:rPr>
                  <a:t> </a:t>
                </a:r>
              </a:p>
            </p:txBody>
          </p:sp>
        </mc:Fallback>
      </mc:AlternateContent>
      <p:cxnSp>
        <p:nvCxnSpPr>
          <p:cNvPr id="36" name="Straight Connector 35"/>
          <p:cNvCxnSpPr/>
          <p:nvPr/>
        </p:nvCxnSpPr>
        <p:spPr>
          <a:xfrm flipV="1">
            <a:off x="6858000" y="3733800"/>
            <a:ext cx="0" cy="1371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7772400" y="2971800"/>
            <a:ext cx="609600" cy="369332"/>
          </a:xfrm>
          <a:prstGeom prst="rect">
            <a:avLst/>
          </a:prstGeom>
          <a:noFill/>
        </p:spPr>
        <p:txBody>
          <a:bodyPr wrap="square" rtlCol="0">
            <a:spAutoFit/>
          </a:bodyPr>
          <a:lstStyle/>
          <a:p>
            <a:pPr marL="0" lvl="1"/>
            <a:r>
              <a:rPr lang="en-US" dirty="0">
                <a:solidFill>
                  <a:srgbClr val="FF0000"/>
                </a:solidFill>
              </a:rPr>
              <a:t>CC’</a:t>
            </a:r>
          </a:p>
        </p:txBody>
      </p:sp>
      <mc:AlternateContent xmlns:mc="http://schemas.openxmlformats.org/markup-compatibility/2006" xmlns:a14="http://schemas.microsoft.com/office/drawing/2010/main">
        <mc:Choice Requires="a14">
          <p:sp>
            <p:nvSpPr>
              <p:cNvPr id="40" name="TextBox 39"/>
              <p:cNvSpPr txBox="1"/>
              <p:nvPr/>
            </p:nvSpPr>
            <p:spPr>
              <a:xfrm>
                <a:off x="66294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0" name="TextBox 39"/>
              <p:cNvSpPr txBox="1">
                <a:spLocks noRot="1" noChangeAspect="1" noMove="1" noResize="1" noEditPoints="1" noAdjustHandles="1" noChangeArrowheads="1" noChangeShapeType="1" noTextEdit="1"/>
              </p:cNvSpPr>
              <p:nvPr/>
            </p:nvSpPr>
            <p:spPr>
              <a:xfrm>
                <a:off x="6629400" y="5029200"/>
                <a:ext cx="533400" cy="369332"/>
              </a:xfrm>
              <a:prstGeom prst="rect">
                <a:avLst/>
              </a:prstGeom>
              <a:blipFill>
                <a:blip r:embed="rId5"/>
                <a:stretch>
                  <a:fillRect/>
                </a:stretch>
              </a:blipFill>
            </p:spPr>
            <p:txBody>
              <a:bodyPr/>
              <a:lstStyle/>
              <a:p>
                <a:r>
                  <a:rPr lang="en-US">
                    <a:noFill/>
                  </a:rPr>
                  <a:t> </a:t>
                </a:r>
              </a:p>
            </p:txBody>
          </p:sp>
        </mc:Fallback>
      </mc:AlternateContent>
      <p:cxnSp>
        <p:nvCxnSpPr>
          <p:cNvPr id="43" name="Straight Connector 42"/>
          <p:cNvCxnSpPr/>
          <p:nvPr/>
        </p:nvCxnSpPr>
        <p:spPr>
          <a:xfrm flipH="1">
            <a:off x="6400800" y="3429000"/>
            <a:ext cx="1143000" cy="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5" name="TextBox 44"/>
              <p:cNvSpPr txBox="1"/>
              <p:nvPr/>
            </p:nvSpPr>
            <p:spPr>
              <a:xfrm>
                <a:off x="7315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0</m:t>
                      </m:r>
                    </m:oMath>
                  </m:oMathPara>
                </a14:m>
                <a:endParaRPr lang="en-US" baseline="-25000" dirty="0">
                  <a:solidFill>
                    <a:srgbClr val="FF0000"/>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7315200" y="5029200"/>
                <a:ext cx="533400" cy="369332"/>
              </a:xfrm>
              <a:prstGeom prst="rect">
                <a:avLst/>
              </a:prstGeom>
              <a:blipFill>
                <a:blip r:embed="rId6"/>
                <a:stretch>
                  <a:fillRect/>
                </a:stretch>
              </a:blipFill>
            </p:spPr>
            <p:txBody>
              <a:bodyPr/>
              <a:lstStyle/>
              <a:p>
                <a:r>
                  <a:rPr lang="en-US">
                    <a:noFill/>
                  </a:rPr>
                  <a:t> </a:t>
                </a:r>
              </a:p>
            </p:txBody>
          </p:sp>
        </mc:Fallback>
      </mc:AlternateContent>
      <p:cxnSp>
        <p:nvCxnSpPr>
          <p:cNvPr id="47" name="Straight Connector 46"/>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257800" y="3733800"/>
            <a:ext cx="1600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4876800" y="35052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𝑃</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76800" y="3505200"/>
                <a:ext cx="457200" cy="369332"/>
              </a:xfrm>
              <a:prstGeom prst="rect">
                <a:avLst/>
              </a:prstGeom>
              <a:blipFill>
                <a:blip r:embed="rId7"/>
                <a:stretch>
                  <a:fillRect/>
                </a:stretch>
              </a:blipFill>
            </p:spPr>
            <p:txBody>
              <a:bodyPr/>
              <a:lstStyle/>
              <a:p>
                <a:r>
                  <a:rPr lang="en-US">
                    <a:noFill/>
                  </a:rPr>
                  <a:t> </a:t>
                </a:r>
              </a:p>
            </p:txBody>
          </p:sp>
        </mc:Fallback>
      </mc:AlternateContent>
      <p:sp>
        <p:nvSpPr>
          <p:cNvPr id="50" name="TextBox 49"/>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cxnSp>
        <p:nvCxnSpPr>
          <p:cNvPr id="52" name="Straight Connector 51"/>
          <p:cNvCxnSpPr/>
          <p:nvPr/>
        </p:nvCxnSpPr>
        <p:spPr>
          <a:xfrm>
            <a:off x="6054725" y="3733800"/>
            <a:ext cx="0" cy="13716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p:cNvSpPr txBox="1"/>
              <p:nvPr/>
            </p:nvSpPr>
            <p:spPr>
              <a:xfrm>
                <a:off x="5715000" y="5029200"/>
                <a:ext cx="6858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r>
                        <a:rPr lang="en-US" i="1" dirty="0">
                          <a:solidFill>
                            <a:srgbClr val="FF0000"/>
                          </a:solidFill>
                          <a:latin typeface="Cambria Math" panose="02040503050406030204" pitchFamily="18" charset="0"/>
                        </a:rPr>
                        <m:t>/2</m:t>
                      </m:r>
                    </m:oMath>
                  </m:oMathPara>
                </a14:m>
                <a:endParaRPr lang="en-US" baseline="-250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5715000" y="5029200"/>
                <a:ext cx="685800" cy="369332"/>
              </a:xfrm>
              <a:prstGeom prst="rect">
                <a:avLst/>
              </a:prstGeom>
              <a:blipFill>
                <a:blip r:embed="rId8"/>
                <a:stretch>
                  <a:fillRect b="-13793"/>
                </a:stretch>
              </a:blipFill>
            </p:spPr>
            <p:txBody>
              <a:bodyPr/>
              <a:lstStyle/>
              <a:p>
                <a:r>
                  <a:rPr lang="en-US">
                    <a:noFill/>
                  </a:rPr>
                  <a:t> </a:t>
                </a:r>
              </a:p>
            </p:txBody>
          </p:sp>
        </mc:Fallback>
      </mc:AlternateContent>
      <p:cxnSp>
        <p:nvCxnSpPr>
          <p:cNvPr id="57" name="Straight Arrow Connector 56"/>
          <p:cNvCxnSpPr/>
          <p:nvPr/>
        </p:nvCxnSpPr>
        <p:spPr>
          <a:xfrm>
            <a:off x="5410200" y="3429000"/>
            <a:ext cx="0" cy="3048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6057900" y="4953000"/>
            <a:ext cx="3429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a:off x="6400800" y="4953000"/>
            <a:ext cx="4572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7363EEFD-B38B-944C-BF0C-BD18C4D81C83}"/>
                  </a:ext>
                </a:extLst>
              </p:cNvPr>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51" name="TextBox 50">
                <a:extLst>
                  <a:ext uri="{FF2B5EF4-FFF2-40B4-BE49-F238E27FC236}">
                    <a16:creationId xmlns:a16="http://schemas.microsoft.com/office/drawing/2014/main" id="{7363EEFD-B38B-944C-BF0C-BD18C4D81C83}"/>
                  </a:ext>
                </a:extLst>
              </p:cNvPr>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BFBE0B9-60C7-F844-9631-AE104CADA36B}"/>
                  </a:ext>
                </a:extLst>
              </p:cNvPr>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54" name="TextBox 53">
                <a:extLst>
                  <a:ext uri="{FF2B5EF4-FFF2-40B4-BE49-F238E27FC236}">
                    <a16:creationId xmlns:a16="http://schemas.microsoft.com/office/drawing/2014/main" id="{ABFBE0B9-60C7-F844-9631-AE104CADA36B}"/>
                  </a:ext>
                </a:extLst>
              </p:cNvPr>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5972E754-A0F7-A74B-9D3C-C7B25E4760A5}"/>
                  </a:ext>
                </a:extLst>
              </p:cNvPr>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55" name="TextBox 54">
                <a:extLst>
                  <a:ext uri="{FF2B5EF4-FFF2-40B4-BE49-F238E27FC236}">
                    <a16:creationId xmlns:a16="http://schemas.microsoft.com/office/drawing/2014/main" id="{5972E754-A0F7-A74B-9D3C-C7B25E4760A5}"/>
                  </a:ext>
                </a:extLst>
              </p:cNvPr>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11"/>
                <a:stretch>
                  <a:fillRect l="-2381"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38915D7E-F4A1-C049-B0DA-F7F440ADE94B}"/>
                  </a:ext>
                </a:extLst>
              </p:cNvPr>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58" name="TextBox 57">
                <a:extLst>
                  <a:ext uri="{FF2B5EF4-FFF2-40B4-BE49-F238E27FC236}">
                    <a16:creationId xmlns:a16="http://schemas.microsoft.com/office/drawing/2014/main" id="{38915D7E-F4A1-C049-B0DA-F7F440ADE94B}"/>
                  </a:ext>
                </a:extLst>
              </p:cNvPr>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12"/>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C10EC668-3472-494A-BE21-C19882ECFDD7}"/>
                  </a:ext>
                </a:extLst>
              </p:cNvPr>
              <p:cNvSpPr txBox="1"/>
              <p:nvPr/>
            </p:nvSpPr>
            <p:spPr>
              <a:xfrm>
                <a:off x="7239000" y="3657600"/>
                <a:ext cx="1752600" cy="369332"/>
              </a:xfrm>
              <a:prstGeom prst="rect">
                <a:avLst/>
              </a:prstGeom>
              <a:no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59" name="TextBox 58">
                <a:extLst>
                  <a:ext uri="{FF2B5EF4-FFF2-40B4-BE49-F238E27FC236}">
                    <a16:creationId xmlns:a16="http://schemas.microsoft.com/office/drawing/2014/main" id="{C10EC668-3472-494A-BE21-C19882ECFDD7}"/>
                  </a:ext>
                </a:extLst>
              </p:cNvPr>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13"/>
                <a:stretch>
                  <a:fillRect l="-2878"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75E60C5C-7EB5-8B42-9A46-A6D6F951A041}"/>
                  </a:ext>
                </a:extLst>
              </p:cNvPr>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60" name="TextBox 59">
                <a:extLst>
                  <a:ext uri="{FF2B5EF4-FFF2-40B4-BE49-F238E27FC236}">
                    <a16:creationId xmlns:a16="http://schemas.microsoft.com/office/drawing/2014/main" id="{75E60C5C-7EB5-8B42-9A46-A6D6F951A041}"/>
                  </a:ext>
                </a:extLst>
              </p:cNvPr>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a:extLst>
                  <a:ext uri="{FF2B5EF4-FFF2-40B4-BE49-F238E27FC236}">
                    <a16:creationId xmlns:a16="http://schemas.microsoft.com/office/drawing/2014/main" id="{C51EE0CE-C473-3149-A1E2-F5220D5DC8CF}"/>
                  </a:ext>
                </a:extLst>
              </p:cNvPr>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62" name="TextBox 61">
                <a:extLst>
                  <a:ext uri="{FF2B5EF4-FFF2-40B4-BE49-F238E27FC236}">
                    <a16:creationId xmlns:a16="http://schemas.microsoft.com/office/drawing/2014/main" id="{C51EE0CE-C473-3149-A1E2-F5220D5DC8CF}"/>
                  </a:ext>
                </a:extLst>
              </p:cNvPr>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1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35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64"/>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xit"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hidden"/>
                                      </p:to>
                                    </p:set>
                                  </p:childTnLst>
                                </p:cTn>
                              </p:par>
                              <p:par>
                                <p:cTn id="67" presetID="1" presetClass="entr" presetSubtype="0" fill="hold" grpId="1" nodeType="withEffect">
                                  <p:stCondLst>
                                    <p:cond delay="0"/>
                                  </p:stCondLst>
                                  <p:childTnLst>
                                    <p:set>
                                      <p:cBhvr>
                                        <p:cTn id="68" dur="1" fill="hold">
                                          <p:stCondLst>
                                            <p:cond delay="0"/>
                                          </p:stCondLst>
                                        </p:cTn>
                                        <p:tgtEl>
                                          <p:spTgt spid="55"/>
                                        </p:tgtEl>
                                        <p:attrNameLst>
                                          <p:attrName>style.visibility</p:attrName>
                                        </p:attrNameLst>
                                      </p:cBhvr>
                                      <p:to>
                                        <p:strVal val="visible"/>
                                      </p:to>
                                    </p:set>
                                  </p:childTnLst>
                                </p:cTn>
                              </p:par>
                              <p:par>
                                <p:cTn id="69" presetID="1" presetClass="exit" presetSubtype="0" fill="hold" grpId="0" nodeType="withEffect">
                                  <p:stCondLst>
                                    <p:cond delay="0"/>
                                  </p:stCondLst>
                                  <p:childTnLst>
                                    <p:set>
                                      <p:cBhvr>
                                        <p:cTn id="70" dur="1" fill="hold">
                                          <p:stCondLst>
                                            <p:cond delay="0"/>
                                          </p:stCondLst>
                                        </p:cTn>
                                        <p:tgtEl>
                                          <p:spTgt spid="58"/>
                                        </p:tgtEl>
                                        <p:attrNameLst>
                                          <p:attrName>style.visibility</p:attrName>
                                        </p:attrNameLst>
                                      </p:cBhvr>
                                      <p:to>
                                        <p:strVal val="hidden"/>
                                      </p:to>
                                    </p:set>
                                  </p:childTnLst>
                                </p:cTn>
                              </p:par>
                              <p:par>
                                <p:cTn id="71" presetID="1" presetClass="entr" presetSubtype="0" fill="hold" grpId="1" nodeType="withEffect">
                                  <p:stCondLst>
                                    <p:cond delay="0"/>
                                  </p:stCondLst>
                                  <p:childTnLst>
                                    <p:set>
                                      <p:cBhvr>
                                        <p:cTn id="72" dur="1" fill="hold">
                                          <p:stCondLst>
                                            <p:cond delay="0"/>
                                          </p:stCondLst>
                                        </p:cTn>
                                        <p:tgtEl>
                                          <p:spTgt spid="5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7" grpId="0"/>
      <p:bldP spid="40" grpId="0"/>
      <p:bldP spid="45" grpId="0"/>
      <p:bldP spid="49" grpId="0"/>
      <p:bldP spid="56" grpId="0"/>
      <p:bldP spid="54" grpId="0"/>
      <p:bldP spid="55" grpId="0"/>
      <p:bldP spid="55" grpId="1"/>
      <p:bldP spid="58" grpId="0"/>
      <p:bldP spid="58" grpId="1"/>
      <p:bldP spid="6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193045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do “internal economies of scale” lead to imperfect competition?</a:t>
            </a:r>
          </a:p>
          <a:p>
            <a:r>
              <a:rPr lang="en-US" dirty="0"/>
              <a:t>What two things contribute to the gap between price on a demand curve facing a monopolistic firm and its marginal revenue?  </a:t>
            </a:r>
          </a:p>
          <a:p>
            <a:r>
              <a:rPr lang="en-US" dirty="0"/>
              <a:t>How then is this related to the markups of price above marginal cost that firms charge?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962224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monopolistic competition model in the text is depicted with two curves, the upward sloping CC curve and the downward sloping PP curve, with the number of firms in the industry, </a:t>
            </a:r>
            <a:r>
              <a:rPr lang="en-US" i="1" dirty="0"/>
              <a:t>n</a:t>
            </a:r>
            <a:r>
              <a:rPr lang="en-US" dirty="0"/>
              <a:t>, on the horizontal axis.  What, intuitively, do these two curves represent, and why are they shaped as they are?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2621836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assumption is captured by saying that the equilibrium is the intersection of the CC and PP curves?</a:t>
            </a:r>
          </a:p>
          <a:p>
            <a:r>
              <a:rPr lang="en-US" dirty="0"/>
              <a:t>Why can the monopolistic competition model lead to trade without comparative advantage?</a:t>
            </a:r>
          </a:p>
          <a:p>
            <a:r>
              <a:rPr lang="en-US" dirty="0"/>
              <a:t>In the monopolistic competition model, are there any losers from trade?</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985539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the replacements in the monopolistic competition model of the following three assumptions, and how does each contribute a new reason for gain from trade?</a:t>
            </a:r>
          </a:p>
          <a:p>
            <a:pPr lvl="1"/>
            <a:r>
              <a:rPr lang="en-US" sz="3200" dirty="0"/>
              <a:t>perfect competition, </a:t>
            </a:r>
          </a:p>
          <a:p>
            <a:pPr lvl="1"/>
            <a:r>
              <a:rPr lang="en-US" sz="3200" dirty="0"/>
              <a:t>constant returns to scale, and </a:t>
            </a:r>
          </a:p>
          <a:p>
            <a:pPr lvl="1"/>
            <a:r>
              <a:rPr lang="en-US" sz="3200" dirty="0"/>
              <a:t>product homogeneity</a:t>
            </a:r>
            <a:endParaRPr lang="en-US" dirty="0"/>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1100037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solidFill>
                  <a:schemeClr val="bg1">
                    <a:lumMod val="75000"/>
                  </a:schemeClr>
                </a:solidFill>
              </a:rPr>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3AF0672-D610-D841-9D32-E41C66DB899C}"/>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31902224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Old Trade Theory (Ricardo, Heckscher-Ohlin, Specific Factors) had</a:t>
            </a:r>
          </a:p>
          <a:p>
            <a:pPr lvl="2"/>
            <a:r>
              <a:rPr lang="en-US" dirty="0"/>
              <a:t>Constant returns to scale</a:t>
            </a:r>
          </a:p>
          <a:p>
            <a:pPr lvl="2"/>
            <a:r>
              <a:rPr lang="en-US" dirty="0"/>
              <a:t>Perfect competition</a:t>
            </a:r>
          </a:p>
          <a:p>
            <a:pPr lvl="2"/>
            <a:r>
              <a:rPr lang="en-US" dirty="0"/>
              <a:t>Homogeneous products</a:t>
            </a:r>
          </a:p>
          <a:p>
            <a:pPr lvl="1"/>
            <a:r>
              <a:rPr lang="en-US" dirty="0"/>
              <a:t>Thus firms played no role</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394517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6F261-E55B-B748-881F-05798FF2FFAC}"/>
              </a:ext>
            </a:extLst>
          </p:cNvPr>
          <p:cNvSpPr>
            <a:spLocks noGrp="1"/>
          </p:cNvSpPr>
          <p:nvPr>
            <p:ph type="title"/>
          </p:nvPr>
        </p:nvSpPr>
        <p:spPr/>
        <p:txBody>
          <a:bodyPr/>
          <a:lstStyle/>
          <a:p>
            <a:r>
              <a:rPr lang="en-US" dirty="0"/>
              <a:t>Quiz</a:t>
            </a:r>
            <a:br>
              <a:rPr lang="en-US" dirty="0"/>
            </a:br>
            <a:endParaRPr lang="en-US" dirty="0"/>
          </a:p>
        </p:txBody>
      </p:sp>
      <p:graphicFrame>
        <p:nvGraphicFramePr>
          <p:cNvPr id="6" name="Content Placeholder 5">
            <a:extLst>
              <a:ext uri="{FF2B5EF4-FFF2-40B4-BE49-F238E27FC236}">
                <a16:creationId xmlns:a16="http://schemas.microsoft.com/office/drawing/2014/main" id="{BE09D509-D63C-E84E-83E9-C226167384E9}"/>
              </a:ext>
            </a:extLst>
          </p:cNvPr>
          <p:cNvGraphicFramePr>
            <a:graphicFrameLocks noGrp="1"/>
          </p:cNvGraphicFramePr>
          <p:nvPr>
            <p:ph idx="1"/>
            <p:extLst>
              <p:ext uri="{D42A27DB-BD31-4B8C-83A1-F6EECF244321}">
                <p14:modId xmlns:p14="http://schemas.microsoft.com/office/powerpoint/2010/main" val="1482838969"/>
              </p:ext>
            </p:extLst>
          </p:nvPr>
        </p:nvGraphicFramePr>
        <p:xfrm>
          <a:off x="1066800" y="2133600"/>
          <a:ext cx="6705601" cy="2819400"/>
        </p:xfrm>
        <a:graphic>
          <a:graphicData uri="http://schemas.openxmlformats.org/drawingml/2006/table">
            <a:tbl>
              <a:tblPr>
                <a:tableStyleId>{5C22544A-7EE6-4342-B048-85BDC9FD1C3A}</a:tableStyleId>
              </a:tblPr>
              <a:tblGrid>
                <a:gridCol w="2853821">
                  <a:extLst>
                    <a:ext uri="{9D8B030D-6E8A-4147-A177-3AD203B41FA5}">
                      <a16:colId xmlns:a16="http://schemas.microsoft.com/office/drawing/2014/main" val="371181399"/>
                    </a:ext>
                  </a:extLst>
                </a:gridCol>
                <a:gridCol w="962945">
                  <a:extLst>
                    <a:ext uri="{9D8B030D-6E8A-4147-A177-3AD203B41FA5}">
                      <a16:colId xmlns:a16="http://schemas.microsoft.com/office/drawing/2014/main" val="1125562561"/>
                    </a:ext>
                  </a:extLst>
                </a:gridCol>
                <a:gridCol w="962945">
                  <a:extLst>
                    <a:ext uri="{9D8B030D-6E8A-4147-A177-3AD203B41FA5}">
                      <a16:colId xmlns:a16="http://schemas.microsoft.com/office/drawing/2014/main" val="3410513141"/>
                    </a:ext>
                  </a:extLst>
                </a:gridCol>
                <a:gridCol w="962945">
                  <a:extLst>
                    <a:ext uri="{9D8B030D-6E8A-4147-A177-3AD203B41FA5}">
                      <a16:colId xmlns:a16="http://schemas.microsoft.com/office/drawing/2014/main" val="1194699950"/>
                    </a:ext>
                  </a:extLst>
                </a:gridCol>
                <a:gridCol w="962945">
                  <a:extLst>
                    <a:ext uri="{9D8B030D-6E8A-4147-A177-3AD203B41FA5}">
                      <a16:colId xmlns:a16="http://schemas.microsoft.com/office/drawing/2014/main" val="1701648871"/>
                    </a:ext>
                  </a:extLst>
                </a:gridCol>
              </a:tblGrid>
              <a:tr h="469900">
                <a:tc>
                  <a:txBody>
                    <a:bodyPr/>
                    <a:lstStyle/>
                    <a:p>
                      <a:pPr algn="ctr" fontAlgn="b"/>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2282229"/>
                  </a:ext>
                </a:extLst>
              </a:tr>
              <a:tr h="469900">
                <a:tc>
                  <a:txBody>
                    <a:bodyPr/>
                    <a:lstStyle/>
                    <a:p>
                      <a:pPr algn="ctr" fontAlgn="b"/>
                      <a:r>
                        <a:rPr lang="en-US" sz="2400" u="none" strike="noStrike">
                          <a:effectLst/>
                        </a:rPr>
                        <a:t>Mean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9.00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7.84</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8.16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7.42</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45734909"/>
                  </a:ext>
                </a:extLst>
              </a:tr>
              <a:tr h="469900">
                <a:tc>
                  <a:txBody>
                    <a:bodyPr/>
                    <a:lstStyle/>
                    <a:p>
                      <a:pPr algn="ctr" fontAlgn="b"/>
                      <a:r>
                        <a:rPr lang="en-US" sz="2400" u="none" strike="noStrike">
                          <a:effectLst/>
                        </a:rPr>
                        <a:t>Median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7.5</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19706261"/>
                  </a:ext>
                </a:extLst>
              </a:tr>
              <a:tr h="469900">
                <a:tc>
                  <a:txBody>
                    <a:bodyPr/>
                    <a:lstStyle/>
                    <a:p>
                      <a:pPr algn="ctr" fontAlgn="b"/>
                      <a:r>
                        <a:rPr lang="en-US" sz="2400" u="none" strike="noStrike">
                          <a:effectLst/>
                        </a:rPr>
                        <a:t>Max</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94159614"/>
                  </a:ext>
                </a:extLst>
              </a:tr>
              <a:tr h="469900">
                <a:tc>
                  <a:txBody>
                    <a:bodyPr/>
                    <a:lstStyle/>
                    <a:p>
                      <a:pPr algn="ctr" fontAlgn="b"/>
                      <a:r>
                        <a:rPr lang="en-US" sz="2400" u="none" strike="noStrike">
                          <a:effectLst/>
                        </a:rPr>
                        <a:t>Min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5.5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4</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2610516"/>
                  </a:ext>
                </a:extLst>
              </a:tr>
              <a:tr h="469900">
                <a:tc>
                  <a:txBody>
                    <a:bodyPr/>
                    <a:lstStyle/>
                    <a:p>
                      <a:pPr algn="ctr" fontAlgn="b"/>
                      <a:r>
                        <a:rPr lang="en-US" sz="2400" u="none" strike="noStrike">
                          <a:effectLst/>
                        </a:rPr>
                        <a:t>Standard deviation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0.83</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1.53</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2.27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1.77</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76483655"/>
                  </a:ext>
                </a:extLst>
              </a:tr>
            </a:tbl>
          </a:graphicData>
        </a:graphic>
      </p:graphicFrame>
      <p:sp>
        <p:nvSpPr>
          <p:cNvPr id="4" name="Footer Placeholder 3">
            <a:extLst>
              <a:ext uri="{FF2B5EF4-FFF2-40B4-BE49-F238E27FC236}">
                <a16:creationId xmlns:a16="http://schemas.microsoft.com/office/drawing/2014/main" id="{2332D667-7911-434B-8AC6-D67C163105F5}"/>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2AAAE3F1-1ECE-954E-ADDD-8AE7B1C3035A}"/>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5417182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Trade Theory (Krugman, etc.) had</a:t>
            </a:r>
          </a:p>
          <a:p>
            <a:pPr lvl="2"/>
            <a:r>
              <a:rPr lang="en-US" dirty="0"/>
              <a:t>Increasing returns to scale</a:t>
            </a:r>
          </a:p>
          <a:p>
            <a:pPr lvl="2"/>
            <a:r>
              <a:rPr lang="en-US" dirty="0"/>
              <a:t>Imperfect competition</a:t>
            </a:r>
          </a:p>
          <a:p>
            <a:pPr lvl="2"/>
            <a:r>
              <a:rPr lang="en-US" dirty="0"/>
              <a:t>Differentiated products</a:t>
            </a:r>
          </a:p>
          <a:p>
            <a:pPr lvl="1"/>
            <a:r>
              <a:rPr lang="en-US" dirty="0"/>
              <a:t>Firms played important roles, but</a:t>
            </a:r>
          </a:p>
          <a:p>
            <a:pPr lvl="1"/>
            <a:r>
              <a:rPr lang="en-US" dirty="0"/>
              <a:t>They were assumed identical</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2184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New Trade Theory (Melitz) has</a:t>
            </a:r>
          </a:p>
          <a:p>
            <a:pPr lvl="1"/>
            <a:r>
              <a:rPr lang="en-US" sz="2400" dirty="0"/>
              <a:t>Most of the assumptions of New Trade Theory, but</a:t>
            </a:r>
          </a:p>
          <a:p>
            <a:pPr lvl="1"/>
            <a:r>
              <a:rPr lang="en-US" sz="2400" dirty="0"/>
              <a:t>Heterogeneous firms</a:t>
            </a:r>
          </a:p>
          <a:p>
            <a:r>
              <a:rPr lang="en-US" dirty="0"/>
              <a:t>How?</a:t>
            </a:r>
          </a:p>
          <a:p>
            <a:pPr lvl="1"/>
            <a:r>
              <a:rPr lang="en-US" dirty="0"/>
              <a:t>Firms’ productivities differ, coming from a random drawing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55920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Other features of a Melitz Model</a:t>
            </a:r>
          </a:p>
          <a:p>
            <a:pPr lvl="1"/>
            <a:r>
              <a:rPr lang="en-US" dirty="0"/>
              <a:t>Aside from productivity parameters, firms are identical</a:t>
            </a:r>
          </a:p>
          <a:p>
            <a:pPr lvl="1"/>
            <a:r>
              <a:rPr lang="en-US" dirty="0"/>
              <a:t>Each produces a differentiated product and engages in monopolistic competition</a:t>
            </a:r>
          </a:p>
          <a:p>
            <a:pPr lvl="2"/>
            <a:r>
              <a:rPr lang="en-US" dirty="0"/>
              <a:t>Hence each firm has zero </a:t>
            </a:r>
            <a:r>
              <a:rPr lang="en-US" u="sng" dirty="0"/>
              <a:t>expected</a:t>
            </a:r>
            <a:r>
              <a:rPr lang="en-US" dirty="0"/>
              <a:t> profits (prior to drawing its random productivity)</a:t>
            </a:r>
          </a:p>
          <a:p>
            <a:pPr lvl="1"/>
            <a:r>
              <a:rPr lang="en-US" dirty="0"/>
              <a:t>There are fixed costs of </a:t>
            </a:r>
          </a:p>
          <a:p>
            <a:pPr lvl="2"/>
            <a:r>
              <a:rPr lang="en-US" dirty="0"/>
              <a:t>Production, and of</a:t>
            </a:r>
          </a:p>
          <a:p>
            <a:pPr lvl="2"/>
            <a:r>
              <a:rPr lang="en-US" u="sng" dirty="0">
                <a:solidFill>
                  <a:srgbClr val="FF0000"/>
                </a:solidFill>
              </a:rPr>
              <a:t>Exporting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202783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production imply</a:t>
            </a:r>
          </a:p>
          <a:p>
            <a:pPr lvl="1"/>
            <a:r>
              <a:rPr lang="en-US" dirty="0"/>
              <a:t>Increasing returns to scale</a:t>
            </a:r>
          </a:p>
          <a:p>
            <a:pPr lvl="1"/>
            <a:r>
              <a:rPr lang="en-US" dirty="0"/>
              <a:t>If productivity is low (thus cost high), firm </a:t>
            </a:r>
          </a:p>
          <a:p>
            <a:pPr lvl="2"/>
            <a:r>
              <a:rPr lang="en-US" dirty="0"/>
              <a:t>Won’t sell enough to cover cost</a:t>
            </a:r>
          </a:p>
          <a:p>
            <a:pPr lvl="2"/>
            <a:r>
              <a:rPr lang="en-US" dirty="0"/>
              <a:t>Will exit</a:t>
            </a:r>
          </a:p>
          <a:p>
            <a:pPr lvl="1"/>
            <a:r>
              <a:rPr lang="en-US" dirty="0"/>
              <a:t>If productivity is high, firm</a:t>
            </a:r>
          </a:p>
          <a:p>
            <a:pPr lvl="2"/>
            <a:r>
              <a:rPr lang="en-US" dirty="0"/>
              <a:t>Charges lower price</a:t>
            </a:r>
          </a:p>
          <a:p>
            <a:pPr lvl="2"/>
            <a:r>
              <a:rPr lang="en-US" dirty="0"/>
              <a:t>Makes profit</a:t>
            </a:r>
          </a:p>
          <a:p>
            <a:pPr lvl="2"/>
            <a:r>
              <a:rPr lang="en-US" dirty="0"/>
              <a:t>Stays in the market</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36609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exporting imply</a:t>
            </a:r>
          </a:p>
          <a:p>
            <a:pPr lvl="1"/>
            <a:r>
              <a:rPr lang="en-US" dirty="0"/>
              <a:t>If productivity is not much above breaking even on domestic market, firm would run a loss if it exported</a:t>
            </a:r>
          </a:p>
          <a:p>
            <a:pPr lvl="1"/>
            <a:r>
              <a:rPr lang="en-US" dirty="0"/>
              <a:t>Only firms with the highest productivity export</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8869418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Effects of a fall in trade barriers</a:t>
            </a:r>
          </a:p>
          <a:p>
            <a:pPr lvl="1"/>
            <a:r>
              <a:rPr lang="en-US" dirty="0"/>
              <a:t>Highest-productivity firms, already exporting, expand both output and exports</a:t>
            </a:r>
          </a:p>
          <a:p>
            <a:pPr lvl="1"/>
            <a:r>
              <a:rPr lang="en-US" dirty="0"/>
              <a:t>High-productivity firms, start to export</a:t>
            </a:r>
          </a:p>
          <a:p>
            <a:pPr lvl="1"/>
            <a:r>
              <a:rPr lang="en-US" dirty="0"/>
              <a:t>Low productivity firms reduce output</a:t>
            </a:r>
          </a:p>
          <a:p>
            <a:pPr lvl="1"/>
            <a:r>
              <a:rPr lang="en-US" dirty="0"/>
              <a:t>Lowest productivity firms shut down</a:t>
            </a:r>
          </a:p>
          <a:p>
            <a:r>
              <a:rPr lang="en-US" dirty="0"/>
              <a:t>Implications of more trade</a:t>
            </a:r>
          </a:p>
          <a:p>
            <a:pPr lvl="1"/>
            <a:r>
              <a:rPr lang="en-US" dirty="0"/>
              <a:t>Fewer firms, lower prices</a:t>
            </a:r>
          </a:p>
          <a:p>
            <a:pPr lvl="1"/>
            <a:r>
              <a:rPr lang="en-US" dirty="0"/>
              <a:t>Higher average productivity</a:t>
            </a:r>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
        <p:nvSpPr>
          <p:cNvPr id="6" name="TextBox 5">
            <a:extLst>
              <a:ext uri="{FF2B5EF4-FFF2-40B4-BE49-F238E27FC236}">
                <a16:creationId xmlns:a16="http://schemas.microsoft.com/office/drawing/2014/main" id="{0D90A50D-7AE9-3647-A084-FB9A7A5641D3}"/>
              </a:ext>
            </a:extLst>
          </p:cNvPr>
          <p:cNvSpPr txBox="1"/>
          <p:nvPr/>
        </p:nvSpPr>
        <p:spPr>
          <a:xfrm>
            <a:off x="6096000" y="5029200"/>
            <a:ext cx="2133600" cy="1200329"/>
          </a:xfrm>
          <a:prstGeom prst="rect">
            <a:avLst/>
          </a:prstGeom>
          <a:noFill/>
          <a:ln w="57150">
            <a:solidFill>
              <a:srgbClr val="0070C0"/>
            </a:solidFill>
          </a:ln>
        </p:spPr>
        <p:txBody>
          <a:bodyPr wrap="square" rtlCol="0">
            <a:spAutoFit/>
          </a:bodyPr>
          <a:lstStyle/>
          <a:p>
            <a:pPr algn="ctr"/>
            <a:r>
              <a:rPr lang="en-US" sz="2400" dirty="0"/>
              <a:t>Thus a new source of gain from trade!</a:t>
            </a:r>
          </a:p>
        </p:txBody>
      </p:sp>
      <p:cxnSp>
        <p:nvCxnSpPr>
          <p:cNvPr id="8" name="Straight Connector 7">
            <a:extLst>
              <a:ext uri="{FF2B5EF4-FFF2-40B4-BE49-F238E27FC236}">
                <a16:creationId xmlns:a16="http://schemas.microsoft.com/office/drawing/2014/main" id="{26487130-0EF2-A24A-B884-955CD86A821F}"/>
              </a:ext>
            </a:extLst>
          </p:cNvPr>
          <p:cNvCxnSpPr>
            <a:cxnSpLocks/>
          </p:cNvCxnSpPr>
          <p:nvPr/>
        </p:nvCxnSpPr>
        <p:spPr>
          <a:xfrm>
            <a:off x="1295400" y="6248400"/>
            <a:ext cx="4800600"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353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1921627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It seems obvious that firms differ.  Why was that not allowed with perfect competition?</a:t>
            </a:r>
          </a:p>
          <a:p>
            <a:r>
              <a:rPr lang="en-US" dirty="0"/>
              <a:t>Explain the new source of gain from trade that the heterogeneous firm model introduces?</a:t>
            </a:r>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23872622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18:  Scale Economies and Imperfect Competition</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27912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4D67-935E-2946-8073-2F43BE97C1FC}"/>
              </a:ext>
            </a:extLst>
          </p:cNvPr>
          <p:cNvSpPr>
            <a:spLocks noGrp="1"/>
          </p:cNvSpPr>
          <p:nvPr>
            <p:ph type="title"/>
          </p:nvPr>
        </p:nvSpPr>
        <p:spPr/>
        <p:txBody>
          <a:bodyPr/>
          <a:lstStyle/>
          <a:p>
            <a:r>
              <a:rPr lang="en-US" dirty="0"/>
              <a:t>Assumptions</a:t>
            </a:r>
          </a:p>
        </p:txBody>
      </p:sp>
      <p:graphicFrame>
        <p:nvGraphicFramePr>
          <p:cNvPr id="6" name="Content Placeholder 5">
            <a:extLst>
              <a:ext uri="{FF2B5EF4-FFF2-40B4-BE49-F238E27FC236}">
                <a16:creationId xmlns:a16="http://schemas.microsoft.com/office/drawing/2014/main" id="{E17608FD-9A92-C349-98B9-AECA4334A440}"/>
              </a:ext>
            </a:extLst>
          </p:cNvPr>
          <p:cNvGraphicFramePr>
            <a:graphicFrameLocks noGrp="1"/>
          </p:cNvGraphicFramePr>
          <p:nvPr>
            <p:ph idx="1"/>
            <p:extLst>
              <p:ext uri="{D42A27DB-BD31-4B8C-83A1-F6EECF244321}">
                <p14:modId xmlns:p14="http://schemas.microsoft.com/office/powerpoint/2010/main" val="1818709067"/>
              </p:ext>
            </p:extLst>
          </p:nvPr>
        </p:nvGraphicFramePr>
        <p:xfrm>
          <a:off x="457200" y="1600200"/>
          <a:ext cx="8135655" cy="2123440"/>
        </p:xfrm>
        <a:graphic>
          <a:graphicData uri="http://schemas.openxmlformats.org/drawingml/2006/table">
            <a:tbl>
              <a:tblPr firstRow="1" bandRow="1">
                <a:tableStyleId>{073A0DAA-6AF3-43AB-8588-CEC1D06C72B9}</a:tableStyleId>
              </a:tblPr>
              <a:tblGrid>
                <a:gridCol w="2711885">
                  <a:extLst>
                    <a:ext uri="{9D8B030D-6E8A-4147-A177-3AD203B41FA5}">
                      <a16:colId xmlns:a16="http://schemas.microsoft.com/office/drawing/2014/main" val="555215968"/>
                    </a:ext>
                  </a:extLst>
                </a:gridCol>
                <a:gridCol w="2711885">
                  <a:extLst>
                    <a:ext uri="{9D8B030D-6E8A-4147-A177-3AD203B41FA5}">
                      <a16:colId xmlns:a16="http://schemas.microsoft.com/office/drawing/2014/main" val="3304509162"/>
                    </a:ext>
                  </a:extLst>
                </a:gridCol>
                <a:gridCol w="2711885">
                  <a:extLst>
                    <a:ext uri="{9D8B030D-6E8A-4147-A177-3AD203B41FA5}">
                      <a16:colId xmlns:a16="http://schemas.microsoft.com/office/drawing/2014/main" val="1393640129"/>
                    </a:ext>
                  </a:extLst>
                </a:gridCol>
              </a:tblGrid>
              <a:tr h="370840">
                <a:tc>
                  <a:txBody>
                    <a:bodyPr/>
                    <a:lstStyle/>
                    <a:p>
                      <a:r>
                        <a:rPr lang="en-US" dirty="0"/>
                        <a:t>Old Trade Theories</a:t>
                      </a:r>
                    </a:p>
                  </a:txBody>
                  <a:tcPr/>
                </a:tc>
                <a:tc>
                  <a:txBody>
                    <a:bodyPr/>
                    <a:lstStyle/>
                    <a:p>
                      <a:r>
                        <a:rPr lang="en-US" dirty="0"/>
                        <a:t>New Trade Theories</a:t>
                      </a:r>
                    </a:p>
                  </a:txBody>
                  <a:tcPr/>
                </a:tc>
                <a:tc>
                  <a:txBody>
                    <a:bodyPr/>
                    <a:lstStyle/>
                    <a:p>
                      <a:r>
                        <a:rPr lang="en-US" dirty="0"/>
                        <a:t>New new (Melitz)</a:t>
                      </a:r>
                    </a:p>
                  </a:txBody>
                  <a:tcPr/>
                </a:tc>
                <a:extLst>
                  <a:ext uri="{0D108BD9-81ED-4DB2-BD59-A6C34878D82A}">
                    <a16:rowId xmlns:a16="http://schemas.microsoft.com/office/drawing/2014/main" val="2798163526"/>
                  </a:ext>
                </a:extLst>
              </a:tr>
              <a:tr h="370840">
                <a:tc>
                  <a:txBody>
                    <a:bodyPr/>
                    <a:lstStyle/>
                    <a:p>
                      <a:r>
                        <a:rPr lang="en-US" dirty="0"/>
                        <a:t>Constant returns to scale</a:t>
                      </a:r>
                    </a:p>
                  </a:txBody>
                  <a:tcPr/>
                </a:tc>
                <a:tc>
                  <a:txBody>
                    <a:bodyPr/>
                    <a:lstStyle/>
                    <a:p>
                      <a:r>
                        <a:rPr lang="en-US" dirty="0"/>
                        <a:t>Increasing returns to scale</a:t>
                      </a:r>
                    </a:p>
                  </a:txBody>
                  <a:tcPr/>
                </a:tc>
                <a:tc>
                  <a:txBody>
                    <a:bodyPr/>
                    <a:lstStyle/>
                    <a:p>
                      <a:r>
                        <a:rPr lang="en-US" dirty="0">
                          <a:solidFill>
                            <a:schemeClr val="bg1">
                              <a:lumMod val="65000"/>
                            </a:schemeClr>
                          </a:solidFill>
                        </a:rPr>
                        <a:t>Increasing returns to scale</a:t>
                      </a:r>
                    </a:p>
                  </a:txBody>
                  <a:tcPr/>
                </a:tc>
                <a:extLst>
                  <a:ext uri="{0D108BD9-81ED-4DB2-BD59-A6C34878D82A}">
                    <a16:rowId xmlns:a16="http://schemas.microsoft.com/office/drawing/2014/main" val="308006764"/>
                  </a:ext>
                </a:extLst>
              </a:tr>
              <a:tr h="370840">
                <a:tc>
                  <a:txBody>
                    <a:bodyPr/>
                    <a:lstStyle/>
                    <a:p>
                      <a:r>
                        <a:rPr lang="en-US" dirty="0"/>
                        <a:t>Perfect competition</a:t>
                      </a:r>
                    </a:p>
                  </a:txBody>
                  <a:tcPr/>
                </a:tc>
                <a:tc>
                  <a:txBody>
                    <a:bodyPr/>
                    <a:lstStyle/>
                    <a:p>
                      <a:r>
                        <a:rPr lang="en-US" dirty="0"/>
                        <a:t>Imperfect competition</a:t>
                      </a:r>
                    </a:p>
                  </a:txBody>
                  <a:tcPr/>
                </a:tc>
                <a:tc>
                  <a:txBody>
                    <a:bodyPr/>
                    <a:lstStyle/>
                    <a:p>
                      <a:r>
                        <a:rPr lang="en-US" dirty="0">
                          <a:solidFill>
                            <a:schemeClr val="bg1">
                              <a:lumMod val="65000"/>
                            </a:schemeClr>
                          </a:solidFill>
                        </a:rPr>
                        <a:t>Imperfect competition</a:t>
                      </a:r>
                    </a:p>
                  </a:txBody>
                  <a:tcPr/>
                </a:tc>
                <a:extLst>
                  <a:ext uri="{0D108BD9-81ED-4DB2-BD59-A6C34878D82A}">
                    <a16:rowId xmlns:a16="http://schemas.microsoft.com/office/drawing/2014/main" val="4123135704"/>
                  </a:ext>
                </a:extLst>
              </a:tr>
              <a:tr h="370840">
                <a:tc>
                  <a:txBody>
                    <a:bodyPr/>
                    <a:lstStyle/>
                    <a:p>
                      <a:r>
                        <a:rPr lang="en-US" dirty="0"/>
                        <a:t>Homogeneous products</a:t>
                      </a:r>
                    </a:p>
                  </a:txBody>
                  <a:tcPr/>
                </a:tc>
                <a:tc>
                  <a:txBody>
                    <a:bodyPr/>
                    <a:lstStyle/>
                    <a:p>
                      <a:r>
                        <a:rPr lang="en-US" dirty="0"/>
                        <a:t>Differentiated products</a:t>
                      </a:r>
                    </a:p>
                  </a:txBody>
                  <a:tcPr/>
                </a:tc>
                <a:tc>
                  <a:txBody>
                    <a:bodyPr/>
                    <a:lstStyle/>
                    <a:p>
                      <a:r>
                        <a:rPr lang="en-US" dirty="0">
                          <a:solidFill>
                            <a:schemeClr val="bg1">
                              <a:lumMod val="65000"/>
                            </a:schemeClr>
                          </a:solidFill>
                        </a:rPr>
                        <a:t>Differentiated products</a:t>
                      </a:r>
                    </a:p>
                  </a:txBody>
                  <a:tcPr/>
                </a:tc>
                <a:extLst>
                  <a:ext uri="{0D108BD9-81ED-4DB2-BD59-A6C34878D82A}">
                    <a16:rowId xmlns:a16="http://schemas.microsoft.com/office/drawing/2014/main" val="3058660757"/>
                  </a:ext>
                </a:extLst>
              </a:tr>
              <a:tr h="370840">
                <a:tc>
                  <a:txBody>
                    <a:bodyPr/>
                    <a:lstStyle/>
                    <a:p>
                      <a:r>
                        <a:rPr lang="en-US" dirty="0"/>
                        <a:t>Firms irrelevant</a:t>
                      </a:r>
                    </a:p>
                  </a:txBody>
                  <a:tcPr/>
                </a:tc>
                <a:tc>
                  <a:txBody>
                    <a:bodyPr/>
                    <a:lstStyle/>
                    <a:p>
                      <a:r>
                        <a:rPr lang="en-US" dirty="0"/>
                        <a:t>Firms identical</a:t>
                      </a:r>
                    </a:p>
                  </a:txBody>
                  <a:tcPr/>
                </a:tc>
                <a:tc>
                  <a:txBody>
                    <a:bodyPr/>
                    <a:lstStyle/>
                    <a:p>
                      <a:r>
                        <a:rPr lang="en-US" dirty="0"/>
                        <a:t>Firms heterogeneous</a:t>
                      </a:r>
                    </a:p>
                  </a:txBody>
                  <a:tcPr/>
                </a:tc>
                <a:extLst>
                  <a:ext uri="{0D108BD9-81ED-4DB2-BD59-A6C34878D82A}">
                    <a16:rowId xmlns:a16="http://schemas.microsoft.com/office/drawing/2014/main" val="602535546"/>
                  </a:ext>
                </a:extLst>
              </a:tr>
            </a:tbl>
          </a:graphicData>
        </a:graphic>
      </p:graphicFrame>
      <p:sp>
        <p:nvSpPr>
          <p:cNvPr id="4" name="Footer Placeholder 3">
            <a:extLst>
              <a:ext uri="{FF2B5EF4-FFF2-40B4-BE49-F238E27FC236}">
                <a16:creationId xmlns:a16="http://schemas.microsoft.com/office/drawing/2014/main" id="{7A8AC09A-0A48-0449-9F7A-DC756FA09062}"/>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B388C39-3956-1642-B210-690FD03F3D88}"/>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7" name="Rectangle 6">
            <a:extLst>
              <a:ext uri="{FF2B5EF4-FFF2-40B4-BE49-F238E27FC236}">
                <a16:creationId xmlns:a16="http://schemas.microsoft.com/office/drawing/2014/main" id="{54660DCF-5035-624E-94DC-E2C9BB19ABCB}"/>
              </a:ext>
            </a:extLst>
          </p:cNvPr>
          <p:cNvSpPr/>
          <p:nvPr/>
        </p:nvSpPr>
        <p:spPr>
          <a:xfrm>
            <a:off x="5861058" y="1398428"/>
            <a:ext cx="2780778" cy="24425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81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5995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345741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economies of scale, and how do external economies of scale differ from internal economies of scale?</a:t>
            </a:r>
          </a:p>
          <a:p>
            <a:r>
              <a:rPr lang="en-US" dirty="0"/>
              <a:t>What are some reasons why the costs of a number of firms producing the same thing might be lower if they are located close together than far apart?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139869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solidFill>
                  <a:schemeClr val="bg1">
                    <a:lumMod val="75000"/>
                  </a:schemeClr>
                </a:solidFill>
              </a:rPr>
              <a:t>Monopolistic Competition</a:t>
            </a:r>
          </a:p>
          <a:p>
            <a:r>
              <a:rPr lang="en-US" dirty="0">
                <a:solidFill>
                  <a:schemeClr val="bg1">
                    <a:lumMod val="75000"/>
                  </a:schemeClr>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533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4724400"/>
          </a:xfrm>
          <a:ln>
            <a:solidFill>
              <a:schemeClr val="tx1"/>
            </a:solidFill>
          </a:ln>
        </p:spPr>
        <p:txBody>
          <a:bodyPr/>
          <a:lstStyle/>
          <a:p>
            <a:r>
              <a:rPr lang="en-US" sz="2200" dirty="0"/>
              <a:t>With scale economies, average cost falls with higher output</a:t>
            </a:r>
          </a:p>
          <a:p>
            <a:r>
              <a:rPr lang="en-US" sz="2200" dirty="0"/>
              <a:t>Equilibrium is output at which P=AC</a:t>
            </a:r>
          </a:p>
          <a:p>
            <a:r>
              <a:rPr lang="en-US" sz="2200" dirty="0"/>
              <a:t>Dynamics</a:t>
            </a:r>
          </a:p>
          <a:p>
            <a:pPr lvl="1"/>
            <a:r>
              <a:rPr lang="en-US" sz="1800" dirty="0"/>
              <a:t>Think of arbitrary output causing price from D-curve</a:t>
            </a:r>
          </a:p>
          <a:p>
            <a:pPr lvl="1"/>
            <a:r>
              <a:rPr lang="en-US" sz="1800" dirty="0"/>
              <a:t>Profit (P&gt;AC) causes expansion </a:t>
            </a:r>
          </a:p>
          <a:p>
            <a:pPr lvl="1"/>
            <a:r>
              <a:rPr lang="en-US" sz="1800" dirty="0"/>
              <a:t>Loss (P&lt;AC) causes contraction</a:t>
            </a:r>
          </a:p>
          <a:p>
            <a:pPr lvl="1"/>
            <a:r>
              <a:rPr lang="en-US" sz="1800" dirty="0"/>
              <a:t>Market is stable if D steeper than AC</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886200" y="4648200"/>
            <a:ext cx="0" cy="533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971800" y="3429000"/>
            <a:ext cx="0" cy="17526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5181600"/>
            <a:ext cx="5334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p>
        </p:txBody>
      </p:sp>
      <p:cxnSp>
        <p:nvCxnSpPr>
          <p:cNvPr id="58" name="Straight Connector 57"/>
          <p:cNvCxnSpPr/>
          <p:nvPr/>
        </p:nvCxnSpPr>
        <p:spPr>
          <a:xfrm>
            <a:off x="1447800" y="3429000"/>
            <a:ext cx="15240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10668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1</a:t>
            </a:r>
          </a:p>
        </p:txBody>
      </p:sp>
      <p:sp>
        <p:nvSpPr>
          <p:cNvPr id="74" name="TextBox 73"/>
          <p:cNvSpPr txBox="1"/>
          <p:nvPr/>
        </p:nvSpPr>
        <p:spPr>
          <a:xfrm>
            <a:off x="37338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2</a:t>
            </a:r>
          </a:p>
        </p:txBody>
      </p:sp>
      <p:sp>
        <p:nvSpPr>
          <p:cNvPr id="75" name="TextBox 74"/>
          <p:cNvSpPr txBox="1"/>
          <p:nvPr/>
        </p:nvSpPr>
        <p:spPr>
          <a:xfrm>
            <a:off x="1066800" y="4419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p>
        </p:txBody>
      </p:sp>
      <p:cxnSp>
        <p:nvCxnSpPr>
          <p:cNvPr id="76" name="Straight Connector 75"/>
          <p:cNvCxnSpPr/>
          <p:nvPr/>
        </p:nvCxnSpPr>
        <p:spPr>
          <a:xfrm flipH="1">
            <a:off x="1447800" y="4648200"/>
            <a:ext cx="2438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flipH="1">
            <a:off x="3581400" y="51054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a:off x="2971800" y="5105400"/>
            <a:ext cx="304800" cy="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85" name="TextBox 84"/>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87" name="TextBox 86"/>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sp>
        <p:nvSpPr>
          <p:cNvPr id="88" name="Freeform 87"/>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E359BFE-2F86-6F40-A26C-DBB2E6F2547B}"/>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BA2DEAA-CA52-1F4A-BDA5-31F689356DD2}"/>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29781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6">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5" end="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7" grpId="0"/>
      <p:bldP spid="67" grpId="0"/>
      <p:bldP spid="74" grpId="0"/>
      <p:bldP spid="75" grpId="0"/>
      <p:bldP spid="8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93893</TotalTime>
  <Words>2082</Words>
  <Application>Microsoft Macintosh PowerPoint</Application>
  <PresentationFormat>On-screen Show (4:3)</PresentationFormat>
  <Paragraphs>406</Paragraphs>
  <Slides>38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Cambria Math</vt:lpstr>
      <vt:lpstr>Default Design</vt:lpstr>
      <vt:lpstr>Class 18  Scale Economies  and Imperfect Competition by Alan V. Deardorff University of Michigan 2021</vt:lpstr>
      <vt:lpstr>Quiz</vt:lpstr>
      <vt:lpstr>Quiz </vt:lpstr>
      <vt:lpstr>Assumptions</vt:lpstr>
      <vt:lpstr>Outline</vt:lpstr>
      <vt:lpstr>Pause for Discussion</vt:lpstr>
      <vt:lpstr>Questions on KOM</vt:lpstr>
      <vt:lpstr>Outline</vt:lpstr>
      <vt:lpstr>Scale Economies</vt:lpstr>
      <vt:lpstr>Scale Economies</vt:lpstr>
      <vt:lpstr>Two-Country Autarky and Trade</vt:lpstr>
      <vt:lpstr>Case of Less Demand in Low-Cost Country</vt:lpstr>
      <vt:lpstr>Potential Loss from Trade</vt:lpstr>
      <vt:lpstr>Potential Loss from Trade</vt:lpstr>
      <vt:lpstr>Infant-Industry Protection</vt:lpstr>
      <vt:lpstr>Pause for Discussion</vt:lpstr>
      <vt:lpstr>Questions on KOM</vt:lpstr>
      <vt:lpstr>Questions on KOM</vt:lpstr>
      <vt:lpstr>Outline</vt:lpstr>
      <vt:lpstr>Monopolistic Competition</vt:lpstr>
      <vt:lpstr>Monopolistic Competition</vt:lpstr>
      <vt:lpstr>Monopolistic Competition</vt:lpstr>
      <vt:lpstr>Pause for Discussion</vt:lpstr>
      <vt:lpstr>Questions on KOM</vt:lpstr>
      <vt:lpstr>Questions on KOM</vt:lpstr>
      <vt:lpstr>Questions on KOM</vt:lpstr>
      <vt:lpstr>Questions on KOM</vt:lpstr>
      <vt:lpstr>Outline</vt:lpstr>
      <vt:lpstr>Heterogeneous Firms</vt:lpstr>
      <vt:lpstr>Heterogeneous Firms</vt:lpstr>
      <vt:lpstr>Heterogeneous Firms</vt:lpstr>
      <vt:lpstr>Heterogeneous Firms</vt:lpstr>
      <vt:lpstr>Heterogeneous Firms</vt:lpstr>
      <vt:lpstr>Heterogeneous Firms</vt:lpstr>
      <vt:lpstr>Heterogeneous Firms</vt:lpstr>
      <vt:lpstr>Pause for Discussion</vt:lpstr>
      <vt:lpstr>Questions (not asked before)</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168</cp:revision>
  <cp:lastPrinted>2021-11-09T15:48:29Z</cp:lastPrinted>
  <dcterms:created xsi:type="dcterms:W3CDTF">2011-01-03T19:29:08Z</dcterms:created>
  <dcterms:modified xsi:type="dcterms:W3CDTF">2021-11-09T15:51:08Z</dcterms:modified>
</cp:coreProperties>
</file>